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440" r:id="rId2"/>
    <p:sldId id="418" r:id="rId3"/>
    <p:sldId id="419" r:id="rId4"/>
    <p:sldId id="420" r:id="rId5"/>
    <p:sldId id="256" r:id="rId6"/>
    <p:sldId id="421" r:id="rId7"/>
    <p:sldId id="389" r:id="rId8"/>
    <p:sldId id="390" r:id="rId9"/>
    <p:sldId id="391" r:id="rId10"/>
    <p:sldId id="392" r:id="rId11"/>
    <p:sldId id="393" r:id="rId12"/>
    <p:sldId id="395" r:id="rId13"/>
    <p:sldId id="426" r:id="rId14"/>
    <p:sldId id="403" r:id="rId15"/>
    <p:sldId id="427" r:id="rId16"/>
    <p:sldId id="428" r:id="rId17"/>
    <p:sldId id="429" r:id="rId18"/>
    <p:sldId id="431" r:id="rId19"/>
    <p:sldId id="439" r:id="rId20"/>
    <p:sldId id="430" r:id="rId21"/>
    <p:sldId id="396" r:id="rId22"/>
    <p:sldId id="432" r:id="rId23"/>
    <p:sldId id="433" r:id="rId24"/>
    <p:sldId id="434" r:id="rId25"/>
    <p:sldId id="435" r:id="rId26"/>
    <p:sldId id="401" r:id="rId27"/>
    <p:sldId id="438" r:id="rId28"/>
    <p:sldId id="402" r:id="rId29"/>
    <p:sldId id="404" r:id="rId30"/>
    <p:sldId id="436" r:id="rId31"/>
    <p:sldId id="405" r:id="rId32"/>
    <p:sldId id="406" r:id="rId33"/>
    <p:sldId id="442" r:id="rId34"/>
    <p:sldId id="443" r:id="rId35"/>
    <p:sldId id="444" r:id="rId36"/>
    <p:sldId id="407" r:id="rId37"/>
    <p:sldId id="408" r:id="rId38"/>
    <p:sldId id="441" r:id="rId39"/>
    <p:sldId id="411" r:id="rId40"/>
    <p:sldId id="412" r:id="rId41"/>
    <p:sldId id="437" r:id="rId42"/>
    <p:sldId id="413" r:id="rId43"/>
    <p:sldId id="414" r:id="rId44"/>
    <p:sldId id="445" r:id="rId45"/>
    <p:sldId id="415" r:id="rId46"/>
    <p:sldId id="416" r:id="rId47"/>
    <p:sldId id="417" r:id="rId48"/>
    <p:sldId id="424" r:id="rId49"/>
    <p:sldId id="425" r:id="rId50"/>
    <p:sldId id="422" r:id="rId51"/>
    <p:sldId id="423"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68" autoAdjust="0"/>
    <p:restoredTop sz="74266" autoAdjust="0"/>
  </p:normalViewPr>
  <p:slideViewPr>
    <p:cSldViewPr snapToGrid="0">
      <p:cViewPr varScale="1">
        <p:scale>
          <a:sx n="81" d="100"/>
          <a:sy n="81" d="100"/>
        </p:scale>
        <p:origin x="954"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1431B46-838B-4CAB-8CEA-49031F674C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EFC6089-04A3-44CC-A034-4E0AC0FD87F5}">
      <dgm:prSet/>
      <dgm:spPr/>
      <dgm:t>
        <a:bodyPr/>
        <a:lstStyle/>
        <a:p>
          <a:r>
            <a:rPr lang="en-IN" dirty="0"/>
            <a:t>Rapid expansion of the Internet and continued fragmentation of mass media</a:t>
          </a:r>
          <a:endParaRPr lang="en-US" dirty="0"/>
        </a:p>
      </dgm:t>
    </dgm:pt>
    <dgm:pt modelId="{AA2250B7-FD4C-44ED-A743-AFA3C24FD0CA}" type="parTrans" cxnId="{99893E97-9334-44B0-A724-34A7AC366CF8}">
      <dgm:prSet/>
      <dgm:spPr/>
      <dgm:t>
        <a:bodyPr/>
        <a:lstStyle/>
        <a:p>
          <a:endParaRPr lang="en-US"/>
        </a:p>
      </dgm:t>
    </dgm:pt>
    <dgm:pt modelId="{839E19AE-AB02-4CE4-88A0-4F5C9AC6D025}" type="sibTrans" cxnId="{99893E97-9334-44B0-A724-34A7AC366CF8}">
      <dgm:prSet/>
      <dgm:spPr/>
      <dgm:t>
        <a:bodyPr/>
        <a:lstStyle/>
        <a:p>
          <a:endParaRPr lang="en-US"/>
        </a:p>
      </dgm:t>
    </dgm:pt>
    <dgm:pt modelId="{F4DC9969-0A78-4326-BC48-0B91C14AD69D}">
      <dgm:prSet/>
      <dgm:spPr/>
      <dgm:t>
        <a:bodyPr/>
        <a:lstStyle/>
        <a:p>
          <a:r>
            <a:rPr lang="en-IN"/>
            <a:t>Have brought the need for personalized marketing</a:t>
          </a:r>
          <a:endParaRPr lang="en-US"/>
        </a:p>
      </dgm:t>
    </dgm:pt>
    <dgm:pt modelId="{596C0A0F-F068-40B0-882B-77AC5A2DB4E1}" type="parTrans" cxnId="{69C98F85-CB8C-4671-A664-C3CDA5444CD6}">
      <dgm:prSet/>
      <dgm:spPr/>
      <dgm:t>
        <a:bodyPr/>
        <a:lstStyle/>
        <a:p>
          <a:endParaRPr lang="en-US"/>
        </a:p>
      </dgm:t>
    </dgm:pt>
    <dgm:pt modelId="{3C40D16F-5520-46FE-967E-06E531031327}" type="sibTrans" cxnId="{69C98F85-CB8C-4671-A664-C3CDA5444CD6}">
      <dgm:prSet/>
      <dgm:spPr/>
      <dgm:t>
        <a:bodyPr/>
        <a:lstStyle/>
        <a:p>
          <a:endParaRPr lang="en-US"/>
        </a:p>
      </dgm:t>
    </dgm:pt>
    <dgm:pt modelId="{BAD516BC-0B5B-4AD6-98EF-F02FA40F1490}">
      <dgm:prSet/>
      <dgm:spPr/>
      <dgm:t>
        <a:bodyPr/>
        <a:lstStyle/>
        <a:p>
          <a:r>
            <a:rPr lang="en-IN"/>
            <a:t>Modern economy celebrates the power of the individual consumer</a:t>
          </a:r>
          <a:endParaRPr lang="en-US"/>
        </a:p>
      </dgm:t>
    </dgm:pt>
    <dgm:pt modelId="{C7007DC8-2948-4E3A-99C8-DF38E3B966D1}" type="parTrans" cxnId="{CE2E4388-4E54-4890-951A-44269FF28B6B}">
      <dgm:prSet/>
      <dgm:spPr/>
      <dgm:t>
        <a:bodyPr/>
        <a:lstStyle/>
        <a:p>
          <a:endParaRPr lang="en-US"/>
        </a:p>
      </dgm:t>
    </dgm:pt>
    <dgm:pt modelId="{DB0899D9-63CF-4F7A-AD54-D99DA6C1B57F}" type="sibTrans" cxnId="{CE2E4388-4E54-4890-951A-44269FF28B6B}">
      <dgm:prSet/>
      <dgm:spPr/>
      <dgm:t>
        <a:bodyPr/>
        <a:lstStyle/>
        <a:p>
          <a:endParaRPr lang="en-US"/>
        </a:p>
      </dgm:t>
    </dgm:pt>
    <dgm:pt modelId="{4CC2D9B3-BA13-4FEE-9502-323044921AE4}">
      <dgm:prSet/>
      <dgm:spPr/>
      <dgm:t>
        <a:bodyPr/>
        <a:lstStyle/>
        <a:p>
          <a:r>
            <a:rPr lang="en-IN"/>
            <a:t>Marketers have embraced concepts such as experiential marketing and relationship marketing</a:t>
          </a:r>
          <a:endParaRPr lang="en-US"/>
        </a:p>
      </dgm:t>
    </dgm:pt>
    <dgm:pt modelId="{CD7841F1-EFBE-4888-B553-6D94B2997CF8}" type="parTrans" cxnId="{E6DDDABD-3131-4E25-9CEB-A1C8E2297E46}">
      <dgm:prSet/>
      <dgm:spPr/>
      <dgm:t>
        <a:bodyPr/>
        <a:lstStyle/>
        <a:p>
          <a:endParaRPr lang="en-US"/>
        </a:p>
      </dgm:t>
    </dgm:pt>
    <dgm:pt modelId="{BB8EE4FF-890C-48C3-87CE-08BC30EF8901}" type="sibTrans" cxnId="{E6DDDABD-3131-4E25-9CEB-A1C8E2297E46}">
      <dgm:prSet/>
      <dgm:spPr/>
      <dgm:t>
        <a:bodyPr/>
        <a:lstStyle/>
        <a:p>
          <a:endParaRPr lang="en-US"/>
        </a:p>
      </dgm:t>
    </dgm:pt>
    <dgm:pt modelId="{92D889C1-B0D5-4F28-AA4D-7BB1322E2C9B}" type="pres">
      <dgm:prSet presAssocID="{01431B46-838B-4CAB-8CEA-49031F674C2F}" presName="root" presStyleCnt="0">
        <dgm:presLayoutVars>
          <dgm:dir/>
          <dgm:resizeHandles val="exact"/>
        </dgm:presLayoutVars>
      </dgm:prSet>
      <dgm:spPr/>
    </dgm:pt>
    <dgm:pt modelId="{E5CDFB71-7D98-4CE1-9516-AE731DD40B9C}" type="pres">
      <dgm:prSet presAssocID="{3EFC6089-04A3-44CC-A034-4E0AC0FD87F5}" presName="compNode" presStyleCnt="0"/>
      <dgm:spPr/>
    </dgm:pt>
    <dgm:pt modelId="{DE20C7BB-2EE6-4FFE-B372-E68F10AE963E}" type="pres">
      <dgm:prSet presAssocID="{3EFC6089-04A3-44CC-A034-4E0AC0FD87F5}" presName="bgRect" presStyleLbl="bgShp" presStyleIdx="0" presStyleCnt="3"/>
      <dgm:spPr/>
    </dgm:pt>
    <dgm:pt modelId="{C09C52A0-93D1-47CE-BBCC-07BE3374E1CE}" type="pres">
      <dgm:prSet presAssocID="{3EFC6089-04A3-44CC-A034-4E0AC0FD8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278BB11-3407-4980-B554-61967B435276}" type="pres">
      <dgm:prSet presAssocID="{3EFC6089-04A3-44CC-A034-4E0AC0FD87F5}" presName="spaceRect" presStyleCnt="0"/>
      <dgm:spPr/>
    </dgm:pt>
    <dgm:pt modelId="{D6283F5F-6D89-4B58-9304-F7135FB2EF09}" type="pres">
      <dgm:prSet presAssocID="{3EFC6089-04A3-44CC-A034-4E0AC0FD87F5}" presName="parTx" presStyleLbl="revTx" presStyleIdx="0" presStyleCnt="4">
        <dgm:presLayoutVars>
          <dgm:chMax val="0"/>
          <dgm:chPref val="0"/>
        </dgm:presLayoutVars>
      </dgm:prSet>
      <dgm:spPr/>
    </dgm:pt>
    <dgm:pt modelId="{72591D68-EACE-4B0E-A82A-E4F6A43FFF3C}" type="pres">
      <dgm:prSet presAssocID="{3EFC6089-04A3-44CC-A034-4E0AC0FD87F5}" presName="desTx" presStyleLbl="revTx" presStyleIdx="1" presStyleCnt="4">
        <dgm:presLayoutVars/>
      </dgm:prSet>
      <dgm:spPr/>
    </dgm:pt>
    <dgm:pt modelId="{04D0E383-10A2-4A1B-A8E0-1DD7C16C0710}" type="pres">
      <dgm:prSet presAssocID="{839E19AE-AB02-4CE4-88A0-4F5C9AC6D025}" presName="sibTrans" presStyleCnt="0"/>
      <dgm:spPr/>
    </dgm:pt>
    <dgm:pt modelId="{DC2337D1-3CF8-4E3D-BEFD-EBE04F48E7A9}" type="pres">
      <dgm:prSet presAssocID="{BAD516BC-0B5B-4AD6-98EF-F02FA40F1490}" presName="compNode" presStyleCnt="0"/>
      <dgm:spPr/>
    </dgm:pt>
    <dgm:pt modelId="{8810C0B0-214B-4D13-8178-1A78A7E4B994}" type="pres">
      <dgm:prSet presAssocID="{BAD516BC-0B5B-4AD6-98EF-F02FA40F1490}" presName="bgRect" presStyleLbl="bgShp" presStyleIdx="1" presStyleCnt="3"/>
      <dgm:spPr/>
    </dgm:pt>
    <dgm:pt modelId="{02EF04EC-97C4-41AE-B48E-584ECF5E49B8}" type="pres">
      <dgm:prSet presAssocID="{BAD516BC-0B5B-4AD6-98EF-F02FA40F14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BD802CB-D376-40BC-BA82-B3D212CB9E69}" type="pres">
      <dgm:prSet presAssocID="{BAD516BC-0B5B-4AD6-98EF-F02FA40F1490}" presName="spaceRect" presStyleCnt="0"/>
      <dgm:spPr/>
    </dgm:pt>
    <dgm:pt modelId="{CD236676-293C-417C-9193-F7CBAE68533E}" type="pres">
      <dgm:prSet presAssocID="{BAD516BC-0B5B-4AD6-98EF-F02FA40F1490}" presName="parTx" presStyleLbl="revTx" presStyleIdx="2" presStyleCnt="4">
        <dgm:presLayoutVars>
          <dgm:chMax val="0"/>
          <dgm:chPref val="0"/>
        </dgm:presLayoutVars>
      </dgm:prSet>
      <dgm:spPr/>
    </dgm:pt>
    <dgm:pt modelId="{02812EB9-45DC-4F1F-A9C8-E253AB99B35D}" type="pres">
      <dgm:prSet presAssocID="{DB0899D9-63CF-4F7A-AD54-D99DA6C1B57F}" presName="sibTrans" presStyleCnt="0"/>
      <dgm:spPr/>
    </dgm:pt>
    <dgm:pt modelId="{9F5D8A9C-38E0-4CF2-B1EC-639BE009FC18}" type="pres">
      <dgm:prSet presAssocID="{4CC2D9B3-BA13-4FEE-9502-323044921AE4}" presName="compNode" presStyleCnt="0"/>
      <dgm:spPr/>
    </dgm:pt>
    <dgm:pt modelId="{6453A904-30DD-43A9-B3D2-8FBCB0FB64CB}" type="pres">
      <dgm:prSet presAssocID="{4CC2D9B3-BA13-4FEE-9502-323044921AE4}" presName="bgRect" presStyleLbl="bgShp" presStyleIdx="2" presStyleCnt="3"/>
      <dgm:spPr/>
    </dgm:pt>
    <dgm:pt modelId="{0C28C922-A007-42F6-B3C6-DF9574C90368}" type="pres">
      <dgm:prSet presAssocID="{4CC2D9B3-BA13-4FEE-9502-323044921A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ising"/>
        </a:ext>
      </dgm:extLst>
    </dgm:pt>
    <dgm:pt modelId="{430F8656-4D8D-4E98-967A-DF02E9A55D57}" type="pres">
      <dgm:prSet presAssocID="{4CC2D9B3-BA13-4FEE-9502-323044921AE4}" presName="spaceRect" presStyleCnt="0"/>
      <dgm:spPr/>
    </dgm:pt>
    <dgm:pt modelId="{48EE0018-F949-4AFD-BCB4-5AA09D5318A4}" type="pres">
      <dgm:prSet presAssocID="{4CC2D9B3-BA13-4FEE-9502-323044921AE4}" presName="parTx" presStyleLbl="revTx" presStyleIdx="3" presStyleCnt="4">
        <dgm:presLayoutVars>
          <dgm:chMax val="0"/>
          <dgm:chPref val="0"/>
        </dgm:presLayoutVars>
      </dgm:prSet>
      <dgm:spPr/>
    </dgm:pt>
  </dgm:ptLst>
  <dgm:cxnLst>
    <dgm:cxn modelId="{2C3D011D-F37E-49C0-B4F2-C7AED22DF99C}" type="presOf" srcId="{F4DC9969-0A78-4326-BC48-0B91C14AD69D}" destId="{72591D68-EACE-4B0E-A82A-E4F6A43FFF3C}" srcOrd="0" destOrd="0" presId="urn:microsoft.com/office/officeart/2018/2/layout/IconVerticalSolidList"/>
    <dgm:cxn modelId="{F450913B-C9FC-4371-B75E-FF1951E81016}" type="presOf" srcId="{4CC2D9B3-BA13-4FEE-9502-323044921AE4}" destId="{48EE0018-F949-4AFD-BCB4-5AA09D5318A4}" srcOrd="0" destOrd="0" presId="urn:microsoft.com/office/officeart/2018/2/layout/IconVerticalSolidList"/>
    <dgm:cxn modelId="{69C98F85-CB8C-4671-A664-C3CDA5444CD6}" srcId="{3EFC6089-04A3-44CC-A034-4E0AC0FD87F5}" destId="{F4DC9969-0A78-4326-BC48-0B91C14AD69D}" srcOrd="0" destOrd="0" parTransId="{596C0A0F-F068-40B0-882B-77AC5A2DB4E1}" sibTransId="{3C40D16F-5520-46FE-967E-06E531031327}"/>
    <dgm:cxn modelId="{CE2E4388-4E54-4890-951A-44269FF28B6B}" srcId="{01431B46-838B-4CAB-8CEA-49031F674C2F}" destId="{BAD516BC-0B5B-4AD6-98EF-F02FA40F1490}" srcOrd="1" destOrd="0" parTransId="{C7007DC8-2948-4E3A-99C8-DF38E3B966D1}" sibTransId="{DB0899D9-63CF-4F7A-AD54-D99DA6C1B57F}"/>
    <dgm:cxn modelId="{7DE6C295-7F62-4C4D-99E2-F7E1942AAA12}" type="presOf" srcId="{BAD516BC-0B5B-4AD6-98EF-F02FA40F1490}" destId="{CD236676-293C-417C-9193-F7CBAE68533E}" srcOrd="0" destOrd="0" presId="urn:microsoft.com/office/officeart/2018/2/layout/IconVerticalSolidList"/>
    <dgm:cxn modelId="{99893E97-9334-44B0-A724-34A7AC366CF8}" srcId="{01431B46-838B-4CAB-8CEA-49031F674C2F}" destId="{3EFC6089-04A3-44CC-A034-4E0AC0FD87F5}" srcOrd="0" destOrd="0" parTransId="{AA2250B7-FD4C-44ED-A743-AFA3C24FD0CA}" sibTransId="{839E19AE-AB02-4CE4-88A0-4F5C9AC6D025}"/>
    <dgm:cxn modelId="{7B123BA2-19BD-42F0-ACD0-064BB7B61018}" type="presOf" srcId="{01431B46-838B-4CAB-8CEA-49031F674C2F}" destId="{92D889C1-B0D5-4F28-AA4D-7BB1322E2C9B}" srcOrd="0" destOrd="0" presId="urn:microsoft.com/office/officeart/2018/2/layout/IconVerticalSolidList"/>
    <dgm:cxn modelId="{09BCC0A7-B5CA-4D9E-8E0D-F11153E9E023}" type="presOf" srcId="{3EFC6089-04A3-44CC-A034-4E0AC0FD87F5}" destId="{D6283F5F-6D89-4B58-9304-F7135FB2EF09}" srcOrd="0" destOrd="0" presId="urn:microsoft.com/office/officeart/2018/2/layout/IconVerticalSolidList"/>
    <dgm:cxn modelId="{E6DDDABD-3131-4E25-9CEB-A1C8E2297E46}" srcId="{01431B46-838B-4CAB-8CEA-49031F674C2F}" destId="{4CC2D9B3-BA13-4FEE-9502-323044921AE4}" srcOrd="2" destOrd="0" parTransId="{CD7841F1-EFBE-4888-B553-6D94B2997CF8}" sibTransId="{BB8EE4FF-890C-48C3-87CE-08BC30EF8901}"/>
    <dgm:cxn modelId="{0C2EA163-9F8D-40EE-903C-3D940A70286F}" type="presParOf" srcId="{92D889C1-B0D5-4F28-AA4D-7BB1322E2C9B}" destId="{E5CDFB71-7D98-4CE1-9516-AE731DD40B9C}" srcOrd="0" destOrd="0" presId="urn:microsoft.com/office/officeart/2018/2/layout/IconVerticalSolidList"/>
    <dgm:cxn modelId="{75053783-DC24-45E3-A386-24EFF6A11DAD}" type="presParOf" srcId="{E5CDFB71-7D98-4CE1-9516-AE731DD40B9C}" destId="{DE20C7BB-2EE6-4FFE-B372-E68F10AE963E}" srcOrd="0" destOrd="0" presId="urn:microsoft.com/office/officeart/2018/2/layout/IconVerticalSolidList"/>
    <dgm:cxn modelId="{AF2BA37C-DC28-460A-8E61-E8A978780216}" type="presParOf" srcId="{E5CDFB71-7D98-4CE1-9516-AE731DD40B9C}" destId="{C09C52A0-93D1-47CE-BBCC-07BE3374E1CE}" srcOrd="1" destOrd="0" presId="urn:microsoft.com/office/officeart/2018/2/layout/IconVerticalSolidList"/>
    <dgm:cxn modelId="{259D43F9-48D8-4554-BBEF-F84E1FDA3C19}" type="presParOf" srcId="{E5CDFB71-7D98-4CE1-9516-AE731DD40B9C}" destId="{1278BB11-3407-4980-B554-61967B435276}" srcOrd="2" destOrd="0" presId="urn:microsoft.com/office/officeart/2018/2/layout/IconVerticalSolidList"/>
    <dgm:cxn modelId="{B193A1A3-C7FB-4050-B75C-D2203951FD17}" type="presParOf" srcId="{E5CDFB71-7D98-4CE1-9516-AE731DD40B9C}" destId="{D6283F5F-6D89-4B58-9304-F7135FB2EF09}" srcOrd="3" destOrd="0" presId="urn:microsoft.com/office/officeart/2018/2/layout/IconVerticalSolidList"/>
    <dgm:cxn modelId="{25455623-805E-4222-9972-B30B63C91ED5}" type="presParOf" srcId="{E5CDFB71-7D98-4CE1-9516-AE731DD40B9C}" destId="{72591D68-EACE-4B0E-A82A-E4F6A43FFF3C}" srcOrd="4" destOrd="0" presId="urn:microsoft.com/office/officeart/2018/2/layout/IconVerticalSolidList"/>
    <dgm:cxn modelId="{352DCB34-AC7A-4FC0-882A-7B3333FAEFBE}" type="presParOf" srcId="{92D889C1-B0D5-4F28-AA4D-7BB1322E2C9B}" destId="{04D0E383-10A2-4A1B-A8E0-1DD7C16C0710}" srcOrd="1" destOrd="0" presId="urn:microsoft.com/office/officeart/2018/2/layout/IconVerticalSolidList"/>
    <dgm:cxn modelId="{95C69951-FF3B-41C1-9158-16D2F3EEE279}" type="presParOf" srcId="{92D889C1-B0D5-4F28-AA4D-7BB1322E2C9B}" destId="{DC2337D1-3CF8-4E3D-BEFD-EBE04F48E7A9}" srcOrd="2" destOrd="0" presId="urn:microsoft.com/office/officeart/2018/2/layout/IconVerticalSolidList"/>
    <dgm:cxn modelId="{371B3FDE-B25D-4FFE-AD61-F4312815A223}" type="presParOf" srcId="{DC2337D1-3CF8-4E3D-BEFD-EBE04F48E7A9}" destId="{8810C0B0-214B-4D13-8178-1A78A7E4B994}" srcOrd="0" destOrd="0" presId="urn:microsoft.com/office/officeart/2018/2/layout/IconVerticalSolidList"/>
    <dgm:cxn modelId="{D2499898-D9A5-4C18-BC6A-D37544880B00}" type="presParOf" srcId="{DC2337D1-3CF8-4E3D-BEFD-EBE04F48E7A9}" destId="{02EF04EC-97C4-41AE-B48E-584ECF5E49B8}" srcOrd="1" destOrd="0" presId="urn:microsoft.com/office/officeart/2018/2/layout/IconVerticalSolidList"/>
    <dgm:cxn modelId="{A2B03B77-468C-4463-B01D-4F85B962197A}" type="presParOf" srcId="{DC2337D1-3CF8-4E3D-BEFD-EBE04F48E7A9}" destId="{DBD802CB-D376-40BC-BA82-B3D212CB9E69}" srcOrd="2" destOrd="0" presId="urn:microsoft.com/office/officeart/2018/2/layout/IconVerticalSolidList"/>
    <dgm:cxn modelId="{B2853057-7168-45E5-821D-F9AF881572A2}" type="presParOf" srcId="{DC2337D1-3CF8-4E3D-BEFD-EBE04F48E7A9}" destId="{CD236676-293C-417C-9193-F7CBAE68533E}" srcOrd="3" destOrd="0" presId="urn:microsoft.com/office/officeart/2018/2/layout/IconVerticalSolidList"/>
    <dgm:cxn modelId="{A2745E9E-D2CE-4087-98D1-889FBD5D18AF}" type="presParOf" srcId="{92D889C1-B0D5-4F28-AA4D-7BB1322E2C9B}" destId="{02812EB9-45DC-4F1F-A9C8-E253AB99B35D}" srcOrd="3" destOrd="0" presId="urn:microsoft.com/office/officeart/2018/2/layout/IconVerticalSolidList"/>
    <dgm:cxn modelId="{A3ED7758-2477-46CA-B43A-BBA5696456A9}" type="presParOf" srcId="{92D889C1-B0D5-4F28-AA4D-7BB1322E2C9B}" destId="{9F5D8A9C-38E0-4CF2-B1EC-639BE009FC18}" srcOrd="4" destOrd="0" presId="urn:microsoft.com/office/officeart/2018/2/layout/IconVerticalSolidList"/>
    <dgm:cxn modelId="{2447B297-5998-42CB-923C-F9B672D5C9FB}" type="presParOf" srcId="{9F5D8A9C-38E0-4CF2-B1EC-639BE009FC18}" destId="{6453A904-30DD-43A9-B3D2-8FBCB0FB64CB}" srcOrd="0" destOrd="0" presId="urn:microsoft.com/office/officeart/2018/2/layout/IconVerticalSolidList"/>
    <dgm:cxn modelId="{22247D49-C9E0-4F9E-A8C1-B397A823213D}" type="presParOf" srcId="{9F5D8A9C-38E0-4CF2-B1EC-639BE009FC18}" destId="{0C28C922-A007-42F6-B3C6-DF9574C90368}" srcOrd="1" destOrd="0" presId="urn:microsoft.com/office/officeart/2018/2/layout/IconVerticalSolidList"/>
    <dgm:cxn modelId="{31584688-8261-4026-B327-1C5FFEBB0833}" type="presParOf" srcId="{9F5D8A9C-38E0-4CF2-B1EC-639BE009FC18}" destId="{430F8656-4D8D-4E98-967A-DF02E9A55D57}" srcOrd="2" destOrd="0" presId="urn:microsoft.com/office/officeart/2018/2/layout/IconVerticalSolidList"/>
    <dgm:cxn modelId="{6ED5C4CC-1A07-41E1-B5CF-E27325F6E5BB}" type="presParOf" srcId="{9F5D8A9C-38E0-4CF2-B1EC-639BE009FC18}" destId="{48EE0018-F949-4AFD-BCB4-5AA09D5318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F20F69-7D73-4945-A684-0828CDD4D98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F57FC2-D430-4546-A4AF-C4B3E790A009}">
      <dgm:prSet/>
      <dgm:spPr/>
      <dgm:t>
        <a:bodyPr/>
        <a:lstStyle/>
        <a:p>
          <a:r>
            <a:rPr lang="en-US"/>
            <a:t>Increase consumer brand awareness (e.g., festivalgoers)</a:t>
          </a:r>
        </a:p>
      </dgm:t>
    </dgm:pt>
    <dgm:pt modelId="{6AC364FE-8DAF-4311-83AE-260AF1D59C8B}" type="parTrans" cxnId="{7D656654-710C-4CB1-B040-12564BF3FE90}">
      <dgm:prSet/>
      <dgm:spPr/>
      <dgm:t>
        <a:bodyPr/>
        <a:lstStyle/>
        <a:p>
          <a:endParaRPr lang="en-US"/>
        </a:p>
      </dgm:t>
    </dgm:pt>
    <dgm:pt modelId="{454D8DCD-0986-456C-82CE-C140E30816F7}" type="sibTrans" cxnId="{7D656654-710C-4CB1-B040-12564BF3FE90}">
      <dgm:prSet/>
      <dgm:spPr/>
      <dgm:t>
        <a:bodyPr/>
        <a:lstStyle/>
        <a:p>
          <a:endParaRPr lang="en-US"/>
        </a:p>
      </dgm:t>
    </dgm:pt>
    <dgm:pt modelId="{282FE8FB-BC05-4012-B2D6-1D419B3A02FE}">
      <dgm:prSet/>
      <dgm:spPr/>
      <dgm:t>
        <a:bodyPr/>
        <a:lstStyle/>
        <a:p>
          <a:r>
            <a:rPr lang="en-US"/>
            <a:t>Build brand buzz by encouraging participants to post about bran on social media</a:t>
          </a:r>
        </a:p>
      </dgm:t>
    </dgm:pt>
    <dgm:pt modelId="{41DE0C00-8D3F-4CD9-9872-6B6EEC6AB76D}" type="parTrans" cxnId="{15CA4406-488B-47ED-A95D-1E127365E4C3}">
      <dgm:prSet/>
      <dgm:spPr/>
      <dgm:t>
        <a:bodyPr/>
        <a:lstStyle/>
        <a:p>
          <a:endParaRPr lang="en-US"/>
        </a:p>
      </dgm:t>
    </dgm:pt>
    <dgm:pt modelId="{2136C53A-B310-4922-A3AF-D530AC5CA6CD}" type="sibTrans" cxnId="{15CA4406-488B-47ED-A95D-1E127365E4C3}">
      <dgm:prSet/>
      <dgm:spPr/>
      <dgm:t>
        <a:bodyPr/>
        <a:lstStyle/>
        <a:p>
          <a:endParaRPr lang="en-US"/>
        </a:p>
      </dgm:t>
    </dgm:pt>
    <dgm:pt modelId="{FF60F72A-683A-47AF-8A7C-62E3C54F5E53}" type="pres">
      <dgm:prSet presAssocID="{67F20F69-7D73-4945-A684-0828CDD4D98D}" presName="root" presStyleCnt="0">
        <dgm:presLayoutVars>
          <dgm:dir/>
          <dgm:resizeHandles val="exact"/>
        </dgm:presLayoutVars>
      </dgm:prSet>
      <dgm:spPr/>
    </dgm:pt>
    <dgm:pt modelId="{AFFD6A3D-F189-454C-BCA7-77F930EBB092}" type="pres">
      <dgm:prSet presAssocID="{32F57FC2-D430-4546-A4AF-C4B3E790A009}" presName="compNode" presStyleCnt="0"/>
      <dgm:spPr/>
    </dgm:pt>
    <dgm:pt modelId="{A57D6554-5F65-4615-A36E-E392B2D97ED0}" type="pres">
      <dgm:prSet presAssocID="{32F57FC2-D430-4546-A4AF-C4B3E790A0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E3F0CB91-811C-4B4E-BD56-BE22A050BCCC}" type="pres">
      <dgm:prSet presAssocID="{32F57FC2-D430-4546-A4AF-C4B3E790A009}" presName="spaceRect" presStyleCnt="0"/>
      <dgm:spPr/>
    </dgm:pt>
    <dgm:pt modelId="{19104E50-5FC4-4C15-937F-FD94D8E22F96}" type="pres">
      <dgm:prSet presAssocID="{32F57FC2-D430-4546-A4AF-C4B3E790A009}" presName="textRect" presStyleLbl="revTx" presStyleIdx="0" presStyleCnt="2">
        <dgm:presLayoutVars>
          <dgm:chMax val="1"/>
          <dgm:chPref val="1"/>
        </dgm:presLayoutVars>
      </dgm:prSet>
      <dgm:spPr/>
    </dgm:pt>
    <dgm:pt modelId="{2EA26213-7CD8-48D4-AAF3-FFA35E8A46E7}" type="pres">
      <dgm:prSet presAssocID="{454D8DCD-0986-456C-82CE-C140E30816F7}" presName="sibTrans" presStyleCnt="0"/>
      <dgm:spPr/>
    </dgm:pt>
    <dgm:pt modelId="{6BE279E0-AA4A-4188-BFDC-E3309E3467E1}" type="pres">
      <dgm:prSet presAssocID="{282FE8FB-BC05-4012-B2D6-1D419B3A02FE}" presName="compNode" presStyleCnt="0"/>
      <dgm:spPr/>
    </dgm:pt>
    <dgm:pt modelId="{4148A5AE-4BCC-42DC-8538-12C79F4C0DCC}" type="pres">
      <dgm:prSet presAssocID="{282FE8FB-BC05-4012-B2D6-1D419B3A02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CCD4052-88B8-4D77-B029-7F5FF14060EF}" type="pres">
      <dgm:prSet presAssocID="{282FE8FB-BC05-4012-B2D6-1D419B3A02FE}" presName="spaceRect" presStyleCnt="0"/>
      <dgm:spPr/>
    </dgm:pt>
    <dgm:pt modelId="{ECF23EDB-1731-41E2-A5A1-59BBAA7BA8E2}" type="pres">
      <dgm:prSet presAssocID="{282FE8FB-BC05-4012-B2D6-1D419B3A02FE}" presName="textRect" presStyleLbl="revTx" presStyleIdx="1" presStyleCnt="2">
        <dgm:presLayoutVars>
          <dgm:chMax val="1"/>
          <dgm:chPref val="1"/>
        </dgm:presLayoutVars>
      </dgm:prSet>
      <dgm:spPr/>
    </dgm:pt>
  </dgm:ptLst>
  <dgm:cxnLst>
    <dgm:cxn modelId="{15CA4406-488B-47ED-A95D-1E127365E4C3}" srcId="{67F20F69-7D73-4945-A684-0828CDD4D98D}" destId="{282FE8FB-BC05-4012-B2D6-1D419B3A02FE}" srcOrd="1" destOrd="0" parTransId="{41DE0C00-8D3F-4CD9-9872-6B6EEC6AB76D}" sibTransId="{2136C53A-B310-4922-A3AF-D530AC5CA6CD}"/>
    <dgm:cxn modelId="{B446901A-335B-466C-8155-2631CD584061}" type="presOf" srcId="{67F20F69-7D73-4945-A684-0828CDD4D98D}" destId="{FF60F72A-683A-47AF-8A7C-62E3C54F5E53}" srcOrd="0" destOrd="0" presId="urn:microsoft.com/office/officeart/2018/2/layout/IconLabelList"/>
    <dgm:cxn modelId="{7D656654-710C-4CB1-B040-12564BF3FE90}" srcId="{67F20F69-7D73-4945-A684-0828CDD4D98D}" destId="{32F57FC2-D430-4546-A4AF-C4B3E790A009}" srcOrd="0" destOrd="0" parTransId="{6AC364FE-8DAF-4311-83AE-260AF1D59C8B}" sibTransId="{454D8DCD-0986-456C-82CE-C140E30816F7}"/>
    <dgm:cxn modelId="{298CA5C4-8B41-42B3-B1BA-0A95645C4622}" type="presOf" srcId="{282FE8FB-BC05-4012-B2D6-1D419B3A02FE}" destId="{ECF23EDB-1731-41E2-A5A1-59BBAA7BA8E2}" srcOrd="0" destOrd="0" presId="urn:microsoft.com/office/officeart/2018/2/layout/IconLabelList"/>
    <dgm:cxn modelId="{134736FD-414C-4FEF-A4EA-6FBFBADF33A5}" type="presOf" srcId="{32F57FC2-D430-4546-A4AF-C4B3E790A009}" destId="{19104E50-5FC4-4C15-937F-FD94D8E22F96}" srcOrd="0" destOrd="0" presId="urn:microsoft.com/office/officeart/2018/2/layout/IconLabelList"/>
    <dgm:cxn modelId="{FDBC7AC7-092E-4F2C-A3AC-95B86421F929}" type="presParOf" srcId="{FF60F72A-683A-47AF-8A7C-62E3C54F5E53}" destId="{AFFD6A3D-F189-454C-BCA7-77F930EBB092}" srcOrd="0" destOrd="0" presId="urn:microsoft.com/office/officeart/2018/2/layout/IconLabelList"/>
    <dgm:cxn modelId="{43D03BC5-B4CC-451E-8B4D-ED0995CB3F37}" type="presParOf" srcId="{AFFD6A3D-F189-454C-BCA7-77F930EBB092}" destId="{A57D6554-5F65-4615-A36E-E392B2D97ED0}" srcOrd="0" destOrd="0" presId="urn:microsoft.com/office/officeart/2018/2/layout/IconLabelList"/>
    <dgm:cxn modelId="{B6004B59-A8E2-451A-9BE4-9CDA28FBC8DB}" type="presParOf" srcId="{AFFD6A3D-F189-454C-BCA7-77F930EBB092}" destId="{E3F0CB91-811C-4B4E-BD56-BE22A050BCCC}" srcOrd="1" destOrd="0" presId="urn:microsoft.com/office/officeart/2018/2/layout/IconLabelList"/>
    <dgm:cxn modelId="{EC2A685C-FCB1-4C01-995F-46C2BA09DEF5}" type="presParOf" srcId="{AFFD6A3D-F189-454C-BCA7-77F930EBB092}" destId="{19104E50-5FC4-4C15-937F-FD94D8E22F96}" srcOrd="2" destOrd="0" presId="urn:microsoft.com/office/officeart/2018/2/layout/IconLabelList"/>
    <dgm:cxn modelId="{C946E3BC-2296-4F1E-A1A8-CF2BDC56CF47}" type="presParOf" srcId="{FF60F72A-683A-47AF-8A7C-62E3C54F5E53}" destId="{2EA26213-7CD8-48D4-AAF3-FFA35E8A46E7}" srcOrd="1" destOrd="0" presId="urn:microsoft.com/office/officeart/2018/2/layout/IconLabelList"/>
    <dgm:cxn modelId="{2C00BB34-C3D5-4BF3-B534-65B8C32D3A5B}" type="presParOf" srcId="{FF60F72A-683A-47AF-8A7C-62E3C54F5E53}" destId="{6BE279E0-AA4A-4188-BFDC-E3309E3467E1}" srcOrd="2" destOrd="0" presId="urn:microsoft.com/office/officeart/2018/2/layout/IconLabelList"/>
    <dgm:cxn modelId="{6A1F012E-2BB6-400C-B817-0EEA617F84A5}" type="presParOf" srcId="{6BE279E0-AA4A-4188-BFDC-E3309E3467E1}" destId="{4148A5AE-4BCC-42DC-8538-12C79F4C0DCC}" srcOrd="0" destOrd="0" presId="urn:microsoft.com/office/officeart/2018/2/layout/IconLabelList"/>
    <dgm:cxn modelId="{61397718-8B74-450C-A9C1-DEF5872F50C3}" type="presParOf" srcId="{6BE279E0-AA4A-4188-BFDC-E3309E3467E1}" destId="{3CCD4052-88B8-4D77-B029-7F5FF14060EF}" srcOrd="1" destOrd="0" presId="urn:microsoft.com/office/officeart/2018/2/layout/IconLabelList"/>
    <dgm:cxn modelId="{D8B8AD69-D625-4A1B-A56E-644F63953B58}" type="presParOf" srcId="{6BE279E0-AA4A-4188-BFDC-E3309E3467E1}" destId="{ECF23EDB-1731-41E2-A5A1-59BBAA7BA8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F0D8B-FEF0-4E9C-A8D7-411C9C38799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5F9111-79A8-4C31-A2CA-C422C359F96E}">
      <dgm:prSet/>
      <dgm:spPr/>
      <dgm:t>
        <a:bodyPr/>
        <a:lstStyle/>
        <a:p>
          <a:r>
            <a:rPr lang="en-IN"/>
            <a:t>Transcend an actual product or service to create stronger bonds with consumer</a:t>
          </a:r>
          <a:endParaRPr lang="en-US"/>
        </a:p>
      </dgm:t>
    </dgm:pt>
    <dgm:pt modelId="{905AFD4E-80B8-48AF-9445-B7C5C279CA25}" type="parTrans" cxnId="{3BCD3CDA-0F3F-40F2-A67B-75676A50F40B}">
      <dgm:prSet/>
      <dgm:spPr/>
      <dgm:t>
        <a:bodyPr/>
        <a:lstStyle/>
        <a:p>
          <a:endParaRPr lang="en-US"/>
        </a:p>
      </dgm:t>
    </dgm:pt>
    <dgm:pt modelId="{2240CF3D-ADE0-45C4-8F6A-D3DCCE8D876E}" type="sibTrans" cxnId="{3BCD3CDA-0F3F-40F2-A67B-75676A50F40B}">
      <dgm:prSet/>
      <dgm:spPr/>
      <dgm:t>
        <a:bodyPr/>
        <a:lstStyle/>
        <a:p>
          <a:endParaRPr lang="en-US"/>
        </a:p>
      </dgm:t>
    </dgm:pt>
    <dgm:pt modelId="{D2423BB4-A54B-4B5D-9E11-C62EB91E3430}">
      <dgm:prSet/>
      <dgm:spPr/>
      <dgm:t>
        <a:bodyPr/>
        <a:lstStyle/>
        <a:p>
          <a:r>
            <a:rPr lang="en-IN"/>
            <a:t>Maximize brand resonance</a:t>
          </a:r>
          <a:endParaRPr lang="en-US"/>
        </a:p>
      </dgm:t>
    </dgm:pt>
    <dgm:pt modelId="{50545948-A1C3-40E0-9583-599B85FE458D}" type="parTrans" cxnId="{00A0CADC-5FAF-4E52-9E0D-F4115F7B931A}">
      <dgm:prSet/>
      <dgm:spPr/>
      <dgm:t>
        <a:bodyPr/>
        <a:lstStyle/>
        <a:p>
          <a:endParaRPr lang="en-US"/>
        </a:p>
      </dgm:t>
    </dgm:pt>
    <dgm:pt modelId="{1A43B433-8EA1-4932-AAD8-715EFBE6554A}" type="sibTrans" cxnId="{00A0CADC-5FAF-4E52-9E0D-F4115F7B931A}">
      <dgm:prSet/>
      <dgm:spPr/>
      <dgm:t>
        <a:bodyPr/>
        <a:lstStyle/>
        <a:p>
          <a:endParaRPr lang="en-US"/>
        </a:p>
      </dgm:t>
    </dgm:pt>
    <dgm:pt modelId="{DCCD5A52-CF07-4812-BBB0-9176FCB60BD8}" type="pres">
      <dgm:prSet presAssocID="{88BF0D8B-FEF0-4E9C-A8D7-411C9C387991}" presName="root" presStyleCnt="0">
        <dgm:presLayoutVars>
          <dgm:dir/>
          <dgm:resizeHandles val="exact"/>
        </dgm:presLayoutVars>
      </dgm:prSet>
      <dgm:spPr/>
    </dgm:pt>
    <dgm:pt modelId="{7F65462D-2BFE-4604-BE5C-BFBD4456528D}" type="pres">
      <dgm:prSet presAssocID="{0A5F9111-79A8-4C31-A2CA-C422C359F96E}" presName="compNode" presStyleCnt="0"/>
      <dgm:spPr/>
    </dgm:pt>
    <dgm:pt modelId="{CF9F5415-94D4-49A3-906D-573EE2E10DE4}" type="pres">
      <dgm:prSet presAssocID="{0A5F9111-79A8-4C31-A2CA-C422C359F9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284C6C1-F95B-481F-B331-8317026D402C}" type="pres">
      <dgm:prSet presAssocID="{0A5F9111-79A8-4C31-A2CA-C422C359F96E}" presName="spaceRect" presStyleCnt="0"/>
      <dgm:spPr/>
    </dgm:pt>
    <dgm:pt modelId="{0D81DFF6-98C8-493E-B9F7-5F4359D74DD2}" type="pres">
      <dgm:prSet presAssocID="{0A5F9111-79A8-4C31-A2CA-C422C359F96E}" presName="textRect" presStyleLbl="revTx" presStyleIdx="0" presStyleCnt="2">
        <dgm:presLayoutVars>
          <dgm:chMax val="1"/>
          <dgm:chPref val="1"/>
        </dgm:presLayoutVars>
      </dgm:prSet>
      <dgm:spPr/>
    </dgm:pt>
    <dgm:pt modelId="{8A24E359-FA70-4CCC-9D7F-722A52B11633}" type="pres">
      <dgm:prSet presAssocID="{2240CF3D-ADE0-45C4-8F6A-D3DCCE8D876E}" presName="sibTrans" presStyleCnt="0"/>
      <dgm:spPr/>
    </dgm:pt>
    <dgm:pt modelId="{D6C169D2-276E-4DE3-9D7F-A7CB4810F79C}" type="pres">
      <dgm:prSet presAssocID="{D2423BB4-A54B-4B5D-9E11-C62EB91E3430}" presName="compNode" presStyleCnt="0"/>
      <dgm:spPr/>
    </dgm:pt>
    <dgm:pt modelId="{2A16DCE4-EEBB-4248-BF3C-F5486F0B553E}" type="pres">
      <dgm:prSet presAssocID="{D2423BB4-A54B-4B5D-9E11-C62EB91E34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AE291A4E-3DA4-4173-BDDF-ED8CF5BD9629}" type="pres">
      <dgm:prSet presAssocID="{D2423BB4-A54B-4B5D-9E11-C62EB91E3430}" presName="spaceRect" presStyleCnt="0"/>
      <dgm:spPr/>
    </dgm:pt>
    <dgm:pt modelId="{A3855926-44A6-4F57-A9CE-D44FC06F90FA}" type="pres">
      <dgm:prSet presAssocID="{D2423BB4-A54B-4B5D-9E11-C62EB91E3430}" presName="textRect" presStyleLbl="revTx" presStyleIdx="1" presStyleCnt="2">
        <dgm:presLayoutVars>
          <dgm:chMax val="1"/>
          <dgm:chPref val="1"/>
        </dgm:presLayoutVars>
      </dgm:prSet>
      <dgm:spPr/>
    </dgm:pt>
  </dgm:ptLst>
  <dgm:cxnLst>
    <dgm:cxn modelId="{F8F3280E-DB3B-4BD8-BE21-5B54690ACDDA}" type="presOf" srcId="{0A5F9111-79A8-4C31-A2CA-C422C359F96E}" destId="{0D81DFF6-98C8-493E-B9F7-5F4359D74DD2}" srcOrd="0" destOrd="0" presId="urn:microsoft.com/office/officeart/2018/2/layout/IconLabelList"/>
    <dgm:cxn modelId="{3960D5C3-B677-4F40-B766-7E799341E2F2}" type="presOf" srcId="{88BF0D8B-FEF0-4E9C-A8D7-411C9C387991}" destId="{DCCD5A52-CF07-4812-BBB0-9176FCB60BD8}" srcOrd="0" destOrd="0" presId="urn:microsoft.com/office/officeart/2018/2/layout/IconLabelList"/>
    <dgm:cxn modelId="{71363ECA-F2A4-4961-8D28-CEC627FB28CA}" type="presOf" srcId="{D2423BB4-A54B-4B5D-9E11-C62EB91E3430}" destId="{A3855926-44A6-4F57-A9CE-D44FC06F90FA}" srcOrd="0" destOrd="0" presId="urn:microsoft.com/office/officeart/2018/2/layout/IconLabelList"/>
    <dgm:cxn modelId="{3BCD3CDA-0F3F-40F2-A67B-75676A50F40B}" srcId="{88BF0D8B-FEF0-4E9C-A8D7-411C9C387991}" destId="{0A5F9111-79A8-4C31-A2CA-C422C359F96E}" srcOrd="0" destOrd="0" parTransId="{905AFD4E-80B8-48AF-9445-B7C5C279CA25}" sibTransId="{2240CF3D-ADE0-45C4-8F6A-D3DCCE8D876E}"/>
    <dgm:cxn modelId="{00A0CADC-5FAF-4E52-9E0D-F4115F7B931A}" srcId="{88BF0D8B-FEF0-4E9C-A8D7-411C9C387991}" destId="{D2423BB4-A54B-4B5D-9E11-C62EB91E3430}" srcOrd="1" destOrd="0" parTransId="{50545948-A1C3-40E0-9583-599B85FE458D}" sibTransId="{1A43B433-8EA1-4932-AAD8-715EFBE6554A}"/>
    <dgm:cxn modelId="{B9230F90-DCD6-4C16-9CA8-88FBD0BD97EA}" type="presParOf" srcId="{DCCD5A52-CF07-4812-BBB0-9176FCB60BD8}" destId="{7F65462D-2BFE-4604-BE5C-BFBD4456528D}" srcOrd="0" destOrd="0" presId="urn:microsoft.com/office/officeart/2018/2/layout/IconLabelList"/>
    <dgm:cxn modelId="{F80B04B5-ACC1-432E-814C-D3518BDE964B}" type="presParOf" srcId="{7F65462D-2BFE-4604-BE5C-BFBD4456528D}" destId="{CF9F5415-94D4-49A3-906D-573EE2E10DE4}" srcOrd="0" destOrd="0" presId="urn:microsoft.com/office/officeart/2018/2/layout/IconLabelList"/>
    <dgm:cxn modelId="{AACA9D40-EF38-4FB1-84DF-3462F7DADA1F}" type="presParOf" srcId="{7F65462D-2BFE-4604-BE5C-BFBD4456528D}" destId="{9284C6C1-F95B-481F-B331-8317026D402C}" srcOrd="1" destOrd="0" presId="urn:microsoft.com/office/officeart/2018/2/layout/IconLabelList"/>
    <dgm:cxn modelId="{4C71D92A-6D0C-4692-A16E-F27B142202C1}" type="presParOf" srcId="{7F65462D-2BFE-4604-BE5C-BFBD4456528D}" destId="{0D81DFF6-98C8-493E-B9F7-5F4359D74DD2}" srcOrd="2" destOrd="0" presId="urn:microsoft.com/office/officeart/2018/2/layout/IconLabelList"/>
    <dgm:cxn modelId="{C4E90E23-443B-4104-AE9F-D302C93236C4}" type="presParOf" srcId="{DCCD5A52-CF07-4812-BBB0-9176FCB60BD8}" destId="{8A24E359-FA70-4CCC-9D7F-722A52B11633}" srcOrd="1" destOrd="0" presId="urn:microsoft.com/office/officeart/2018/2/layout/IconLabelList"/>
    <dgm:cxn modelId="{3D21C027-A593-4A9E-AA3F-B2DE8D4BC596}" type="presParOf" srcId="{DCCD5A52-CF07-4812-BBB0-9176FCB60BD8}" destId="{D6C169D2-276E-4DE3-9D7F-A7CB4810F79C}" srcOrd="2" destOrd="0" presId="urn:microsoft.com/office/officeart/2018/2/layout/IconLabelList"/>
    <dgm:cxn modelId="{A63F6A94-F47E-4E2A-8B1D-823DB87EC339}" type="presParOf" srcId="{D6C169D2-276E-4DE3-9D7F-A7CB4810F79C}" destId="{2A16DCE4-EEBB-4248-BF3C-F5486F0B553E}" srcOrd="0" destOrd="0" presId="urn:microsoft.com/office/officeart/2018/2/layout/IconLabelList"/>
    <dgm:cxn modelId="{6B3A795F-EB57-4B09-AAC1-4CE17BA95592}" type="presParOf" srcId="{D6C169D2-276E-4DE3-9D7F-A7CB4810F79C}" destId="{AE291A4E-3DA4-4173-BDDF-ED8CF5BD9629}" srcOrd="1" destOrd="0" presId="urn:microsoft.com/office/officeart/2018/2/layout/IconLabelList"/>
    <dgm:cxn modelId="{73716935-0A68-4F75-9C49-495F811C0BB6}" type="presParOf" srcId="{D6C169D2-276E-4DE3-9D7F-A7CB4810F79C}" destId="{A3855926-44A6-4F57-A9CE-D44FC06F90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2A0BA-F509-4BA9-B9DE-8E259F30E3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F7B8D2-4D8E-4005-AB59-D38382C8C304}">
      <dgm:prSet/>
      <dgm:spPr/>
      <dgm:t>
        <a:bodyPr/>
        <a:lstStyle/>
        <a:p>
          <a:r>
            <a:rPr lang="en-US"/>
            <a:t>Product strategies should focus on both purchase </a:t>
          </a:r>
          <a:r>
            <a:rPr lang="en-US" b="1"/>
            <a:t>and</a:t>
          </a:r>
          <a:r>
            <a:rPr lang="en-US" i="1"/>
            <a:t> </a:t>
          </a:r>
          <a:r>
            <a:rPr lang="en-US"/>
            <a:t>consumption</a:t>
          </a:r>
        </a:p>
      </dgm:t>
    </dgm:pt>
    <dgm:pt modelId="{1911B687-C7CB-4B5D-93BD-25D44405F941}" type="parTrans" cxnId="{5F009512-85B4-416F-94C9-27A1101FE09A}">
      <dgm:prSet/>
      <dgm:spPr/>
      <dgm:t>
        <a:bodyPr/>
        <a:lstStyle/>
        <a:p>
          <a:endParaRPr lang="en-US"/>
        </a:p>
      </dgm:t>
    </dgm:pt>
    <dgm:pt modelId="{C5074953-37C8-430A-84B0-FB0DAA74E904}" type="sibTrans" cxnId="{5F009512-85B4-416F-94C9-27A1101FE09A}">
      <dgm:prSet/>
      <dgm:spPr/>
      <dgm:t>
        <a:bodyPr/>
        <a:lstStyle/>
        <a:p>
          <a:endParaRPr lang="en-US"/>
        </a:p>
      </dgm:t>
    </dgm:pt>
    <dgm:pt modelId="{872B95C2-AE60-48C2-8487-FCF5E706A0BF}">
      <dgm:prSet/>
      <dgm:spPr/>
      <dgm:t>
        <a:bodyPr/>
        <a:lstStyle/>
        <a:p>
          <a:r>
            <a:rPr lang="en-US"/>
            <a:t>Particularly important in the context of e-commerce (e.g., Zappos)</a:t>
          </a:r>
        </a:p>
      </dgm:t>
    </dgm:pt>
    <dgm:pt modelId="{4C68D7A3-74B1-436A-A64E-272C8E63B477}" type="parTrans" cxnId="{488D5076-C6A9-4844-A6B7-5CF754E9BBFE}">
      <dgm:prSet/>
      <dgm:spPr/>
      <dgm:t>
        <a:bodyPr/>
        <a:lstStyle/>
        <a:p>
          <a:endParaRPr lang="en-US"/>
        </a:p>
      </dgm:t>
    </dgm:pt>
    <dgm:pt modelId="{92596F7B-5F0D-4709-9656-90BE206919B4}" type="sibTrans" cxnId="{488D5076-C6A9-4844-A6B7-5CF754E9BBFE}">
      <dgm:prSet/>
      <dgm:spPr/>
      <dgm:t>
        <a:bodyPr/>
        <a:lstStyle/>
        <a:p>
          <a:endParaRPr lang="en-US"/>
        </a:p>
      </dgm:t>
    </dgm:pt>
    <dgm:pt modelId="{3FF1C875-8498-4F10-BA1E-00C429DAEA65}">
      <dgm:prSet/>
      <dgm:spPr/>
      <dgm:t>
        <a:bodyPr/>
        <a:lstStyle/>
        <a:p>
          <a:r>
            <a:rPr lang="en-US"/>
            <a:t>Processes or programs that can help with managing customers post-purchase</a:t>
          </a:r>
        </a:p>
      </dgm:t>
    </dgm:pt>
    <dgm:pt modelId="{6CF66756-4126-4E51-9F63-7BA04FAE1E3A}" type="parTrans" cxnId="{76C2156A-C810-4D88-A5FE-A6B9CF1C8325}">
      <dgm:prSet/>
      <dgm:spPr/>
      <dgm:t>
        <a:bodyPr/>
        <a:lstStyle/>
        <a:p>
          <a:endParaRPr lang="en-US"/>
        </a:p>
      </dgm:t>
    </dgm:pt>
    <dgm:pt modelId="{BFD8DCDF-5512-4A55-89BE-12BE2DF123D8}" type="sibTrans" cxnId="{76C2156A-C810-4D88-A5FE-A6B9CF1C8325}">
      <dgm:prSet/>
      <dgm:spPr/>
      <dgm:t>
        <a:bodyPr/>
        <a:lstStyle/>
        <a:p>
          <a:endParaRPr lang="en-US"/>
        </a:p>
      </dgm:t>
    </dgm:pt>
    <dgm:pt modelId="{2A1BE4A3-0676-4BF3-B776-A3EB450D28E2}">
      <dgm:prSet/>
      <dgm:spPr/>
      <dgm:t>
        <a:bodyPr/>
        <a:lstStyle/>
        <a:p>
          <a:r>
            <a:rPr lang="en-US"/>
            <a:t>User manuals</a:t>
          </a:r>
        </a:p>
      </dgm:t>
    </dgm:pt>
    <dgm:pt modelId="{AE1B4939-CBCA-43BC-AF2A-4593A1CAA653}" type="parTrans" cxnId="{A3FD13E5-D273-4CA7-AA3C-FC760E8C6C28}">
      <dgm:prSet/>
      <dgm:spPr/>
      <dgm:t>
        <a:bodyPr/>
        <a:lstStyle/>
        <a:p>
          <a:endParaRPr lang="en-US"/>
        </a:p>
      </dgm:t>
    </dgm:pt>
    <dgm:pt modelId="{731A150D-141A-44A7-8821-E2BCB801E183}" type="sibTrans" cxnId="{A3FD13E5-D273-4CA7-AA3C-FC760E8C6C28}">
      <dgm:prSet/>
      <dgm:spPr/>
      <dgm:t>
        <a:bodyPr/>
        <a:lstStyle/>
        <a:p>
          <a:endParaRPr lang="en-US"/>
        </a:p>
      </dgm:t>
    </dgm:pt>
    <dgm:pt modelId="{99EDD37B-517D-4C38-9A65-50813A0B3822}">
      <dgm:prSet/>
      <dgm:spPr/>
      <dgm:t>
        <a:bodyPr/>
        <a:lstStyle/>
        <a:p>
          <a:r>
            <a:rPr lang="en-US"/>
            <a:t>Customer service programs</a:t>
          </a:r>
        </a:p>
      </dgm:t>
    </dgm:pt>
    <dgm:pt modelId="{7D27EB6A-E7F3-4586-BE28-2438D912A8BE}" type="parTrans" cxnId="{8C5DD659-AA9D-4F76-8DE6-13FC79F556A2}">
      <dgm:prSet/>
      <dgm:spPr/>
      <dgm:t>
        <a:bodyPr/>
        <a:lstStyle/>
        <a:p>
          <a:endParaRPr lang="en-US"/>
        </a:p>
      </dgm:t>
    </dgm:pt>
    <dgm:pt modelId="{D9921D23-AB06-48F2-9F47-A89758424109}" type="sibTrans" cxnId="{8C5DD659-AA9D-4F76-8DE6-13FC79F556A2}">
      <dgm:prSet/>
      <dgm:spPr/>
      <dgm:t>
        <a:bodyPr/>
        <a:lstStyle/>
        <a:p>
          <a:endParaRPr lang="en-US"/>
        </a:p>
      </dgm:t>
    </dgm:pt>
    <dgm:pt modelId="{35394AF6-078A-48CF-88B8-D0150DD4AC04}">
      <dgm:prSet/>
      <dgm:spPr/>
      <dgm:t>
        <a:bodyPr/>
        <a:lstStyle/>
        <a:p>
          <a:r>
            <a:rPr lang="en-US"/>
            <a:t>Loyalty programs</a:t>
          </a:r>
        </a:p>
      </dgm:t>
    </dgm:pt>
    <dgm:pt modelId="{42C51AC1-6AE2-43BE-B596-B39221D561B1}" type="parTrans" cxnId="{B2E52D3D-1804-4142-A522-143FAC69210E}">
      <dgm:prSet/>
      <dgm:spPr/>
      <dgm:t>
        <a:bodyPr/>
        <a:lstStyle/>
        <a:p>
          <a:endParaRPr lang="en-US"/>
        </a:p>
      </dgm:t>
    </dgm:pt>
    <dgm:pt modelId="{5DD292C3-7A82-45AF-B406-3C8C73B4BF9F}" type="sibTrans" cxnId="{B2E52D3D-1804-4142-A522-143FAC69210E}">
      <dgm:prSet/>
      <dgm:spPr/>
      <dgm:t>
        <a:bodyPr/>
        <a:lstStyle/>
        <a:p>
          <a:endParaRPr lang="en-US"/>
        </a:p>
      </dgm:t>
    </dgm:pt>
    <dgm:pt modelId="{E781FC70-2C0B-490D-A5CB-14999B8F2830}" type="pres">
      <dgm:prSet presAssocID="{4822A0BA-F509-4BA9-B9DE-8E259F30E324}" presName="root" presStyleCnt="0">
        <dgm:presLayoutVars>
          <dgm:dir/>
          <dgm:resizeHandles val="exact"/>
        </dgm:presLayoutVars>
      </dgm:prSet>
      <dgm:spPr/>
    </dgm:pt>
    <dgm:pt modelId="{C76A5417-9C9C-48C6-B29D-5F9084253220}" type="pres">
      <dgm:prSet presAssocID="{33F7B8D2-4D8E-4005-AB59-D38382C8C304}" presName="compNode" presStyleCnt="0"/>
      <dgm:spPr/>
    </dgm:pt>
    <dgm:pt modelId="{C85BB14D-F4EA-465F-A6BB-0880F6B81A93}" type="pres">
      <dgm:prSet presAssocID="{33F7B8D2-4D8E-4005-AB59-D38382C8C304}" presName="bgRect" presStyleLbl="bgShp" presStyleIdx="0" presStyleCnt="3"/>
      <dgm:spPr/>
    </dgm:pt>
    <dgm:pt modelId="{C441ED28-2F07-4790-8BAC-C2B640A812DE}" type="pres">
      <dgm:prSet presAssocID="{33F7B8D2-4D8E-4005-AB59-D38382C8C3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5F33B234-09EE-4A3D-B42A-A53C72328706}" type="pres">
      <dgm:prSet presAssocID="{33F7B8D2-4D8E-4005-AB59-D38382C8C304}" presName="spaceRect" presStyleCnt="0"/>
      <dgm:spPr/>
    </dgm:pt>
    <dgm:pt modelId="{4DD18715-791B-43BB-879E-4ACED837CB32}" type="pres">
      <dgm:prSet presAssocID="{33F7B8D2-4D8E-4005-AB59-D38382C8C304}" presName="parTx" presStyleLbl="revTx" presStyleIdx="0" presStyleCnt="4">
        <dgm:presLayoutVars>
          <dgm:chMax val="0"/>
          <dgm:chPref val="0"/>
        </dgm:presLayoutVars>
      </dgm:prSet>
      <dgm:spPr/>
    </dgm:pt>
    <dgm:pt modelId="{902E881F-54B1-425E-BDA2-6CAF7B5BF626}" type="pres">
      <dgm:prSet presAssocID="{C5074953-37C8-430A-84B0-FB0DAA74E904}" presName="sibTrans" presStyleCnt="0"/>
      <dgm:spPr/>
    </dgm:pt>
    <dgm:pt modelId="{4E2D8289-0F0A-4F3E-834A-EE01643EBA63}" type="pres">
      <dgm:prSet presAssocID="{872B95C2-AE60-48C2-8487-FCF5E706A0BF}" presName="compNode" presStyleCnt="0"/>
      <dgm:spPr/>
    </dgm:pt>
    <dgm:pt modelId="{0542E009-89D1-4225-B0CC-4CBE56CC1052}" type="pres">
      <dgm:prSet presAssocID="{872B95C2-AE60-48C2-8487-FCF5E706A0BF}" presName="bgRect" presStyleLbl="bgShp" presStyleIdx="1" presStyleCnt="3"/>
      <dgm:spPr/>
    </dgm:pt>
    <dgm:pt modelId="{2C189221-F3CB-4E45-9A20-2137D6529D69}" type="pres">
      <dgm:prSet presAssocID="{872B95C2-AE60-48C2-8487-FCF5E706A0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564DDBC-FA0E-48B5-9CF1-37210AA2B566}" type="pres">
      <dgm:prSet presAssocID="{872B95C2-AE60-48C2-8487-FCF5E706A0BF}" presName="spaceRect" presStyleCnt="0"/>
      <dgm:spPr/>
    </dgm:pt>
    <dgm:pt modelId="{E54355AA-1076-4A18-AF1F-8771542068DD}" type="pres">
      <dgm:prSet presAssocID="{872B95C2-AE60-48C2-8487-FCF5E706A0BF}" presName="parTx" presStyleLbl="revTx" presStyleIdx="1" presStyleCnt="4">
        <dgm:presLayoutVars>
          <dgm:chMax val="0"/>
          <dgm:chPref val="0"/>
        </dgm:presLayoutVars>
      </dgm:prSet>
      <dgm:spPr/>
    </dgm:pt>
    <dgm:pt modelId="{DFE529AF-671E-4C10-AF73-7624D0868E7D}" type="pres">
      <dgm:prSet presAssocID="{92596F7B-5F0D-4709-9656-90BE206919B4}" presName="sibTrans" presStyleCnt="0"/>
      <dgm:spPr/>
    </dgm:pt>
    <dgm:pt modelId="{014B9887-F592-46BC-AEDA-8B31C2061C70}" type="pres">
      <dgm:prSet presAssocID="{3FF1C875-8498-4F10-BA1E-00C429DAEA65}" presName="compNode" presStyleCnt="0"/>
      <dgm:spPr/>
    </dgm:pt>
    <dgm:pt modelId="{727A4801-F0DD-4B0B-8AB7-89C774D72928}" type="pres">
      <dgm:prSet presAssocID="{3FF1C875-8498-4F10-BA1E-00C429DAEA65}" presName="bgRect" presStyleLbl="bgShp" presStyleIdx="2" presStyleCnt="3"/>
      <dgm:spPr/>
    </dgm:pt>
    <dgm:pt modelId="{B42EDE2C-8922-49B5-932F-7356C6EDE357}" type="pres">
      <dgm:prSet presAssocID="{3FF1C875-8498-4F10-BA1E-00C429DAEA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C6624647-9C91-4A6A-A80F-D8C9A61B2E0A}" type="pres">
      <dgm:prSet presAssocID="{3FF1C875-8498-4F10-BA1E-00C429DAEA65}" presName="spaceRect" presStyleCnt="0"/>
      <dgm:spPr/>
    </dgm:pt>
    <dgm:pt modelId="{A44314D9-4FB0-4349-B1ED-E470B2756A4F}" type="pres">
      <dgm:prSet presAssocID="{3FF1C875-8498-4F10-BA1E-00C429DAEA65}" presName="parTx" presStyleLbl="revTx" presStyleIdx="2" presStyleCnt="4">
        <dgm:presLayoutVars>
          <dgm:chMax val="0"/>
          <dgm:chPref val="0"/>
        </dgm:presLayoutVars>
      </dgm:prSet>
      <dgm:spPr/>
    </dgm:pt>
    <dgm:pt modelId="{976F8342-08DC-4F09-B398-D08C5A78D44C}" type="pres">
      <dgm:prSet presAssocID="{3FF1C875-8498-4F10-BA1E-00C429DAEA65}" presName="desTx" presStyleLbl="revTx" presStyleIdx="3" presStyleCnt="4">
        <dgm:presLayoutVars/>
      </dgm:prSet>
      <dgm:spPr/>
    </dgm:pt>
  </dgm:ptLst>
  <dgm:cxnLst>
    <dgm:cxn modelId="{5F009512-85B4-416F-94C9-27A1101FE09A}" srcId="{4822A0BA-F509-4BA9-B9DE-8E259F30E324}" destId="{33F7B8D2-4D8E-4005-AB59-D38382C8C304}" srcOrd="0" destOrd="0" parTransId="{1911B687-C7CB-4B5D-93BD-25D44405F941}" sibTransId="{C5074953-37C8-430A-84B0-FB0DAA74E904}"/>
    <dgm:cxn modelId="{83B5192B-CF53-4DAB-82B6-62506C90F6FC}" type="presOf" srcId="{35394AF6-078A-48CF-88B8-D0150DD4AC04}" destId="{976F8342-08DC-4F09-B398-D08C5A78D44C}" srcOrd="0" destOrd="2" presId="urn:microsoft.com/office/officeart/2018/2/layout/IconVerticalSolidList"/>
    <dgm:cxn modelId="{B2E52D3D-1804-4142-A522-143FAC69210E}" srcId="{3FF1C875-8498-4F10-BA1E-00C429DAEA65}" destId="{35394AF6-078A-48CF-88B8-D0150DD4AC04}" srcOrd="2" destOrd="0" parTransId="{42C51AC1-6AE2-43BE-B596-B39221D561B1}" sibTransId="{5DD292C3-7A82-45AF-B406-3C8C73B4BF9F}"/>
    <dgm:cxn modelId="{76C2156A-C810-4D88-A5FE-A6B9CF1C8325}" srcId="{4822A0BA-F509-4BA9-B9DE-8E259F30E324}" destId="{3FF1C875-8498-4F10-BA1E-00C429DAEA65}" srcOrd="2" destOrd="0" parTransId="{6CF66756-4126-4E51-9F63-7BA04FAE1E3A}" sibTransId="{BFD8DCDF-5512-4A55-89BE-12BE2DF123D8}"/>
    <dgm:cxn modelId="{488D5076-C6A9-4844-A6B7-5CF754E9BBFE}" srcId="{4822A0BA-F509-4BA9-B9DE-8E259F30E324}" destId="{872B95C2-AE60-48C2-8487-FCF5E706A0BF}" srcOrd="1" destOrd="0" parTransId="{4C68D7A3-74B1-436A-A64E-272C8E63B477}" sibTransId="{92596F7B-5F0D-4709-9656-90BE206919B4}"/>
    <dgm:cxn modelId="{8C5DD659-AA9D-4F76-8DE6-13FC79F556A2}" srcId="{3FF1C875-8498-4F10-BA1E-00C429DAEA65}" destId="{99EDD37B-517D-4C38-9A65-50813A0B3822}" srcOrd="1" destOrd="0" parTransId="{7D27EB6A-E7F3-4586-BE28-2438D912A8BE}" sibTransId="{D9921D23-AB06-48F2-9F47-A89758424109}"/>
    <dgm:cxn modelId="{9685E295-6F90-496C-8C23-37E321AAC24A}" type="presOf" srcId="{33F7B8D2-4D8E-4005-AB59-D38382C8C304}" destId="{4DD18715-791B-43BB-879E-4ACED837CB32}" srcOrd="0" destOrd="0" presId="urn:microsoft.com/office/officeart/2018/2/layout/IconVerticalSolidList"/>
    <dgm:cxn modelId="{C49E0BAE-1C99-430F-B11E-56175E572714}" type="presOf" srcId="{4822A0BA-F509-4BA9-B9DE-8E259F30E324}" destId="{E781FC70-2C0B-490D-A5CB-14999B8F2830}" srcOrd="0" destOrd="0" presId="urn:microsoft.com/office/officeart/2018/2/layout/IconVerticalSolidList"/>
    <dgm:cxn modelId="{948A98D7-02E9-484E-B583-03F15FE726A6}" type="presOf" srcId="{3FF1C875-8498-4F10-BA1E-00C429DAEA65}" destId="{A44314D9-4FB0-4349-B1ED-E470B2756A4F}" srcOrd="0" destOrd="0" presId="urn:microsoft.com/office/officeart/2018/2/layout/IconVerticalSolidList"/>
    <dgm:cxn modelId="{131492D9-3888-4E7E-B04C-D71F774F1BAF}" type="presOf" srcId="{872B95C2-AE60-48C2-8487-FCF5E706A0BF}" destId="{E54355AA-1076-4A18-AF1F-8771542068DD}" srcOrd="0" destOrd="0" presId="urn:microsoft.com/office/officeart/2018/2/layout/IconVerticalSolidList"/>
    <dgm:cxn modelId="{5E3D56E1-639E-42AF-BA15-26383C842AC2}" type="presOf" srcId="{99EDD37B-517D-4C38-9A65-50813A0B3822}" destId="{976F8342-08DC-4F09-B398-D08C5A78D44C}" srcOrd="0" destOrd="1" presId="urn:microsoft.com/office/officeart/2018/2/layout/IconVerticalSolidList"/>
    <dgm:cxn modelId="{A3FD13E5-D273-4CA7-AA3C-FC760E8C6C28}" srcId="{3FF1C875-8498-4F10-BA1E-00C429DAEA65}" destId="{2A1BE4A3-0676-4BF3-B776-A3EB450D28E2}" srcOrd="0" destOrd="0" parTransId="{AE1B4939-CBCA-43BC-AF2A-4593A1CAA653}" sibTransId="{731A150D-141A-44A7-8821-E2BCB801E183}"/>
    <dgm:cxn modelId="{92B440F5-35DA-4D94-9DAF-2C382F18BAC3}" type="presOf" srcId="{2A1BE4A3-0676-4BF3-B776-A3EB450D28E2}" destId="{976F8342-08DC-4F09-B398-D08C5A78D44C}" srcOrd="0" destOrd="0" presId="urn:microsoft.com/office/officeart/2018/2/layout/IconVerticalSolidList"/>
    <dgm:cxn modelId="{6C10650A-5932-43F4-93CC-0A58081BCDBD}" type="presParOf" srcId="{E781FC70-2C0B-490D-A5CB-14999B8F2830}" destId="{C76A5417-9C9C-48C6-B29D-5F9084253220}" srcOrd="0" destOrd="0" presId="urn:microsoft.com/office/officeart/2018/2/layout/IconVerticalSolidList"/>
    <dgm:cxn modelId="{27DAB7C3-2590-401F-8177-EB7B8F9FD73E}" type="presParOf" srcId="{C76A5417-9C9C-48C6-B29D-5F9084253220}" destId="{C85BB14D-F4EA-465F-A6BB-0880F6B81A93}" srcOrd="0" destOrd="0" presId="urn:microsoft.com/office/officeart/2018/2/layout/IconVerticalSolidList"/>
    <dgm:cxn modelId="{461CCF28-CBBE-4EB8-8238-16E7EBBA93F9}" type="presParOf" srcId="{C76A5417-9C9C-48C6-B29D-5F9084253220}" destId="{C441ED28-2F07-4790-8BAC-C2B640A812DE}" srcOrd="1" destOrd="0" presId="urn:microsoft.com/office/officeart/2018/2/layout/IconVerticalSolidList"/>
    <dgm:cxn modelId="{79942C51-4F75-4FB7-B307-681F8FBADB9E}" type="presParOf" srcId="{C76A5417-9C9C-48C6-B29D-5F9084253220}" destId="{5F33B234-09EE-4A3D-B42A-A53C72328706}" srcOrd="2" destOrd="0" presId="urn:microsoft.com/office/officeart/2018/2/layout/IconVerticalSolidList"/>
    <dgm:cxn modelId="{3581893D-3166-4208-9C33-0011C13710B5}" type="presParOf" srcId="{C76A5417-9C9C-48C6-B29D-5F9084253220}" destId="{4DD18715-791B-43BB-879E-4ACED837CB32}" srcOrd="3" destOrd="0" presId="urn:microsoft.com/office/officeart/2018/2/layout/IconVerticalSolidList"/>
    <dgm:cxn modelId="{285FADBB-3E18-42B9-A5D5-0FA46C5FC478}" type="presParOf" srcId="{E781FC70-2C0B-490D-A5CB-14999B8F2830}" destId="{902E881F-54B1-425E-BDA2-6CAF7B5BF626}" srcOrd="1" destOrd="0" presId="urn:microsoft.com/office/officeart/2018/2/layout/IconVerticalSolidList"/>
    <dgm:cxn modelId="{32BD94BF-9851-4937-BCA4-C7BCC296C980}" type="presParOf" srcId="{E781FC70-2C0B-490D-A5CB-14999B8F2830}" destId="{4E2D8289-0F0A-4F3E-834A-EE01643EBA63}" srcOrd="2" destOrd="0" presId="urn:microsoft.com/office/officeart/2018/2/layout/IconVerticalSolidList"/>
    <dgm:cxn modelId="{043C46D6-761B-4CD6-B88D-838463A983B7}" type="presParOf" srcId="{4E2D8289-0F0A-4F3E-834A-EE01643EBA63}" destId="{0542E009-89D1-4225-B0CC-4CBE56CC1052}" srcOrd="0" destOrd="0" presId="urn:microsoft.com/office/officeart/2018/2/layout/IconVerticalSolidList"/>
    <dgm:cxn modelId="{35419145-5F02-419E-A03D-93C52FBA40B0}" type="presParOf" srcId="{4E2D8289-0F0A-4F3E-834A-EE01643EBA63}" destId="{2C189221-F3CB-4E45-9A20-2137D6529D69}" srcOrd="1" destOrd="0" presId="urn:microsoft.com/office/officeart/2018/2/layout/IconVerticalSolidList"/>
    <dgm:cxn modelId="{D15E2F86-BD49-423E-8795-BF268B46B684}" type="presParOf" srcId="{4E2D8289-0F0A-4F3E-834A-EE01643EBA63}" destId="{5564DDBC-FA0E-48B5-9CF1-37210AA2B566}" srcOrd="2" destOrd="0" presId="urn:microsoft.com/office/officeart/2018/2/layout/IconVerticalSolidList"/>
    <dgm:cxn modelId="{C13470E3-A5DD-49BD-9B39-6402EF0CCDA0}" type="presParOf" srcId="{4E2D8289-0F0A-4F3E-834A-EE01643EBA63}" destId="{E54355AA-1076-4A18-AF1F-8771542068DD}" srcOrd="3" destOrd="0" presId="urn:microsoft.com/office/officeart/2018/2/layout/IconVerticalSolidList"/>
    <dgm:cxn modelId="{7B90D82A-501C-48DE-AE39-AB116C84339B}" type="presParOf" srcId="{E781FC70-2C0B-490D-A5CB-14999B8F2830}" destId="{DFE529AF-671E-4C10-AF73-7624D0868E7D}" srcOrd="3" destOrd="0" presId="urn:microsoft.com/office/officeart/2018/2/layout/IconVerticalSolidList"/>
    <dgm:cxn modelId="{698C212A-BA54-4CA6-A358-FF47EAF1D36E}" type="presParOf" srcId="{E781FC70-2C0B-490D-A5CB-14999B8F2830}" destId="{014B9887-F592-46BC-AEDA-8B31C2061C70}" srcOrd="4" destOrd="0" presId="urn:microsoft.com/office/officeart/2018/2/layout/IconVerticalSolidList"/>
    <dgm:cxn modelId="{C5DA170F-7B1B-4E21-B844-8ED14672B63B}" type="presParOf" srcId="{014B9887-F592-46BC-AEDA-8B31C2061C70}" destId="{727A4801-F0DD-4B0B-8AB7-89C774D72928}" srcOrd="0" destOrd="0" presId="urn:microsoft.com/office/officeart/2018/2/layout/IconVerticalSolidList"/>
    <dgm:cxn modelId="{675C3E7F-EB6D-40EE-926C-901CF7BFABE4}" type="presParOf" srcId="{014B9887-F592-46BC-AEDA-8B31C2061C70}" destId="{B42EDE2C-8922-49B5-932F-7356C6EDE357}" srcOrd="1" destOrd="0" presId="urn:microsoft.com/office/officeart/2018/2/layout/IconVerticalSolidList"/>
    <dgm:cxn modelId="{D273D197-AD2A-4576-AC83-98AFE59FE7FF}" type="presParOf" srcId="{014B9887-F592-46BC-AEDA-8B31C2061C70}" destId="{C6624647-9C91-4A6A-A80F-D8C9A61B2E0A}" srcOrd="2" destOrd="0" presId="urn:microsoft.com/office/officeart/2018/2/layout/IconVerticalSolidList"/>
    <dgm:cxn modelId="{7582577E-DA10-473B-965F-6FCCDEE5151B}" type="presParOf" srcId="{014B9887-F592-46BC-AEDA-8B31C2061C70}" destId="{A44314D9-4FB0-4349-B1ED-E470B2756A4F}" srcOrd="3" destOrd="0" presId="urn:microsoft.com/office/officeart/2018/2/layout/IconVerticalSolidList"/>
    <dgm:cxn modelId="{907A3AA8-19E3-4EA4-8F2C-9208D6A3A9D0}" type="presParOf" srcId="{014B9887-F592-46BC-AEDA-8B31C2061C70}" destId="{976F8342-08DC-4F09-B398-D08C5A78D44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0C7BB-2EE6-4FFE-B372-E68F10AE963E}">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C52A0-93D1-47CE-BBCC-07BE3374E1C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83F5F-6D89-4B58-9304-F7135FB2EF09}">
      <dsp:nvSpPr>
        <dsp:cNvPr id="0" name=""/>
        <dsp:cNvSpPr/>
      </dsp:nvSpPr>
      <dsp:spPr>
        <a:xfrm>
          <a:off x="1437631" y="531"/>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dirty="0"/>
            <a:t>Rapid expansion of the Internet and continued fragmentation of mass media</a:t>
          </a:r>
          <a:endParaRPr lang="en-US" sz="2300" kern="1200" dirty="0"/>
        </a:p>
      </dsp:txBody>
      <dsp:txXfrm>
        <a:off x="1437631" y="531"/>
        <a:ext cx="4732020" cy="1244702"/>
      </dsp:txXfrm>
    </dsp:sp>
    <dsp:sp modelId="{72591D68-EACE-4B0E-A82A-E4F6A43FFF3C}">
      <dsp:nvSpPr>
        <dsp:cNvPr id="0" name=""/>
        <dsp:cNvSpPr/>
      </dsp:nvSpPr>
      <dsp:spPr>
        <a:xfrm>
          <a:off x="6169651" y="531"/>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IN" sz="1700" kern="1200"/>
            <a:t>Have brought the need for personalized marketing</a:t>
          </a:r>
          <a:endParaRPr lang="en-US" sz="1700" kern="1200"/>
        </a:p>
      </dsp:txBody>
      <dsp:txXfrm>
        <a:off x="6169651" y="531"/>
        <a:ext cx="4345948" cy="1244702"/>
      </dsp:txXfrm>
    </dsp:sp>
    <dsp:sp modelId="{8810C0B0-214B-4D13-8178-1A78A7E4B994}">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F04EC-97C4-41AE-B48E-584ECF5E49B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236676-293C-417C-9193-F7CBAE68533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Modern economy celebrates the power of the individual consumer</a:t>
          </a:r>
          <a:endParaRPr lang="en-US" sz="2300" kern="1200"/>
        </a:p>
      </dsp:txBody>
      <dsp:txXfrm>
        <a:off x="1437631" y="1556410"/>
        <a:ext cx="9077968" cy="1244702"/>
      </dsp:txXfrm>
    </dsp:sp>
    <dsp:sp modelId="{6453A904-30DD-43A9-B3D2-8FBCB0FB64C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8C922-A007-42F6-B3C6-DF9574C90368}">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EE0018-F949-4AFD-BCB4-5AA09D5318A4}">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Marketers have embraced concepts such as experiential marketing and relationship marketing</a:t>
          </a:r>
          <a:endParaRPr lang="en-US" sz="2300" kern="1200"/>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D6554-5F65-4615-A36E-E392B2D97ED0}">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04E50-5FC4-4C15-937F-FD94D8E22F96}">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Increase consumer brand awareness (e.g., festivalgoers)</a:t>
          </a:r>
        </a:p>
      </dsp:txBody>
      <dsp:txXfrm>
        <a:off x="559800" y="2821519"/>
        <a:ext cx="4320000" cy="720000"/>
      </dsp:txXfrm>
    </dsp:sp>
    <dsp:sp modelId="{4148A5AE-4BCC-42DC-8538-12C79F4C0DCC}">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F23EDB-1731-41E2-A5A1-59BBAA7BA8E2}">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Build brand buzz by encouraging participants to post about bran on social media</a:t>
          </a:r>
        </a:p>
      </dsp:txBody>
      <dsp:txXfrm>
        <a:off x="5635800" y="282151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F5415-94D4-49A3-906D-573EE2E10DE4}">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1DFF6-98C8-493E-B9F7-5F4359D74DD2}">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IN" sz="2000" kern="1200"/>
            <a:t>Transcend an actual product or service to create stronger bonds with consumer</a:t>
          </a:r>
          <a:endParaRPr lang="en-US" sz="2000" kern="1200"/>
        </a:p>
      </dsp:txBody>
      <dsp:txXfrm>
        <a:off x="559800" y="2821519"/>
        <a:ext cx="4320000" cy="720000"/>
      </dsp:txXfrm>
    </dsp:sp>
    <dsp:sp modelId="{2A16DCE4-EEBB-4248-BF3C-F5486F0B553E}">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55926-44A6-4F57-A9CE-D44FC06F90FA}">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IN" sz="2000" kern="1200"/>
            <a:t>Maximize brand resonance</a:t>
          </a:r>
          <a:endParaRPr lang="en-US" sz="2000" kern="1200"/>
        </a:p>
      </dsp:txBody>
      <dsp:txXfrm>
        <a:off x="5635800" y="2821519"/>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BB14D-F4EA-465F-A6BB-0880F6B81A9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1ED28-2F07-4790-8BAC-C2B640A812D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18715-791B-43BB-879E-4ACED837CB3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Product strategies should focus on both purchase </a:t>
          </a:r>
          <a:r>
            <a:rPr lang="en-US" sz="2300" b="1" kern="1200"/>
            <a:t>and</a:t>
          </a:r>
          <a:r>
            <a:rPr lang="en-US" sz="2300" i="1" kern="1200"/>
            <a:t> </a:t>
          </a:r>
          <a:r>
            <a:rPr lang="en-US" sz="2300" kern="1200"/>
            <a:t>consumption</a:t>
          </a:r>
        </a:p>
      </dsp:txBody>
      <dsp:txXfrm>
        <a:off x="1437631" y="531"/>
        <a:ext cx="9077968" cy="1244702"/>
      </dsp:txXfrm>
    </dsp:sp>
    <dsp:sp modelId="{0542E009-89D1-4225-B0CC-4CBE56CC1052}">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189221-F3CB-4E45-9A20-2137D6529D69}">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4355AA-1076-4A18-AF1F-8771542068D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Particularly important in the context of e-commerce (e.g., Zappos)</a:t>
          </a:r>
        </a:p>
      </dsp:txBody>
      <dsp:txXfrm>
        <a:off x="1437631" y="1556410"/>
        <a:ext cx="9077968" cy="1244702"/>
      </dsp:txXfrm>
    </dsp:sp>
    <dsp:sp modelId="{727A4801-F0DD-4B0B-8AB7-89C774D7292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EDE2C-8922-49B5-932F-7356C6EDE35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4314D9-4FB0-4349-B1ED-E470B2756A4F}">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Processes or programs that can help with managing customers post-purchase</a:t>
          </a:r>
        </a:p>
      </dsp:txBody>
      <dsp:txXfrm>
        <a:off x="1437631" y="3112289"/>
        <a:ext cx="4732020" cy="1244702"/>
      </dsp:txXfrm>
    </dsp:sp>
    <dsp:sp modelId="{976F8342-08DC-4F09-B398-D08C5A78D44C}">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User manuals</a:t>
          </a:r>
        </a:p>
        <a:p>
          <a:pPr marL="0" lvl="0" indent="0" algn="l" defTabSz="755650">
            <a:lnSpc>
              <a:spcPct val="90000"/>
            </a:lnSpc>
            <a:spcBef>
              <a:spcPct val="0"/>
            </a:spcBef>
            <a:spcAft>
              <a:spcPct val="35000"/>
            </a:spcAft>
            <a:buNone/>
          </a:pPr>
          <a:r>
            <a:rPr lang="en-US" sz="1700" kern="1200"/>
            <a:t>Customer service programs</a:t>
          </a:r>
        </a:p>
        <a:p>
          <a:pPr marL="0" lvl="0" indent="0" algn="l" defTabSz="755650">
            <a:lnSpc>
              <a:spcPct val="90000"/>
            </a:lnSpc>
            <a:spcBef>
              <a:spcPct val="0"/>
            </a:spcBef>
            <a:spcAft>
              <a:spcPct val="35000"/>
            </a:spcAft>
            <a:buNone/>
          </a:pPr>
          <a:r>
            <a:rPr lang="en-US" sz="1700" kern="1200"/>
            <a:t>Loyalty programs</a:t>
          </a:r>
        </a:p>
      </dsp:txBody>
      <dsp:txXfrm>
        <a:off x="6169651" y="3112289"/>
        <a:ext cx="434594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10/2/2022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4Ps, except promotion, next week we will cover promotion under integrated marketing communication framework</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378727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u="sng" dirty="0"/>
              <a:t>3 concepts that are helpful in relationship marketing</a:t>
            </a:r>
          </a:p>
          <a:p>
            <a:pPr eaLnBrk="1" fontAlgn="auto" hangingPunct="1">
              <a:spcBef>
                <a:spcPts val="0"/>
              </a:spcBef>
              <a:spcAft>
                <a:spcPts val="0"/>
              </a:spcAft>
              <a:defRPr/>
            </a:pPr>
            <a:endParaRPr lang="en-US" u="sng" dirty="0"/>
          </a:p>
          <a:p>
            <a:pPr eaLnBrk="1" fontAlgn="auto" hangingPunct="1">
              <a:spcBef>
                <a:spcPts val="0"/>
              </a:spcBef>
              <a:spcAft>
                <a:spcPts val="0"/>
              </a:spcAft>
              <a:defRPr/>
            </a:pPr>
            <a:r>
              <a:rPr lang="en-US" u="sng" dirty="0"/>
              <a:t>Mass customization</a:t>
            </a:r>
          </a:p>
          <a:p>
            <a:pPr marL="171450" indent="-171450" eaLnBrk="1" fontAlgn="auto" hangingPunct="1">
              <a:spcBef>
                <a:spcPts val="0"/>
              </a:spcBef>
              <a:spcAft>
                <a:spcPts val="0"/>
              </a:spcAft>
              <a:buFont typeface="Arial" pitchFamily="34" charset="0"/>
              <a:buChar char="•"/>
              <a:defRPr/>
            </a:pPr>
            <a:r>
              <a:rPr lang="en-IN" dirty="0"/>
              <a:t>Making products to fit the customer’s exact specifications.</a:t>
            </a:r>
          </a:p>
          <a:p>
            <a:pPr marL="171450" indent="-171450" eaLnBrk="1" fontAlgn="auto" hangingPunct="1">
              <a:spcBef>
                <a:spcPts val="0"/>
              </a:spcBef>
              <a:spcAft>
                <a:spcPts val="0"/>
              </a:spcAft>
              <a:buFont typeface="Arial" pitchFamily="34" charset="0"/>
              <a:buChar char="•"/>
              <a:defRPr/>
            </a:pPr>
            <a:r>
              <a:rPr lang="en-IN" dirty="0"/>
              <a:t>The advent of digital-age technology enables companies to offer customized products on a previously unheard-of scale.</a:t>
            </a:r>
          </a:p>
          <a:p>
            <a:pPr eaLnBrk="1" fontAlgn="auto" hangingPunct="1">
              <a:spcBef>
                <a:spcPts val="0"/>
              </a:spcBef>
              <a:spcAft>
                <a:spcPts val="0"/>
              </a:spcAft>
              <a:buFont typeface="Arial" pitchFamily="34" charset="0"/>
              <a:buNone/>
              <a:defRPr/>
            </a:pPr>
            <a:r>
              <a:rPr lang="en-US" u="sng" dirty="0"/>
              <a:t>One-to-one marketing</a:t>
            </a:r>
            <a:endParaRPr lang="en-IN" u="sng" dirty="0"/>
          </a:p>
          <a:p>
            <a:pPr marL="171450" indent="-171450" eaLnBrk="1" fontAlgn="auto" hangingPunct="1">
              <a:spcBef>
                <a:spcPts val="0"/>
              </a:spcBef>
              <a:spcAft>
                <a:spcPts val="0"/>
              </a:spcAft>
              <a:buFont typeface="Arial" pitchFamily="34" charset="0"/>
              <a:buChar char="•"/>
              <a:defRPr/>
            </a:pPr>
            <a:r>
              <a:rPr lang="en-IN" dirty="0"/>
              <a:t>Consumers help add value by providing information to marketers.</a:t>
            </a:r>
          </a:p>
          <a:p>
            <a:pPr marL="171450" indent="-171450" eaLnBrk="1" fontAlgn="auto" hangingPunct="1">
              <a:spcBef>
                <a:spcPts val="0"/>
              </a:spcBef>
              <a:spcAft>
                <a:spcPts val="0"/>
              </a:spcAft>
              <a:buFont typeface="Arial" pitchFamily="34" charset="0"/>
              <a:buChar char="•"/>
              <a:defRPr/>
            </a:pPr>
            <a:r>
              <a:rPr lang="en-IN" dirty="0"/>
              <a:t>Marketers add value by taking that information and generating rewarding experiences for consumers.</a:t>
            </a:r>
            <a:endParaRPr lang="en-IN" u="sng" dirty="0"/>
          </a:p>
          <a:p>
            <a:pPr eaLnBrk="1" fontAlgn="auto" hangingPunct="1">
              <a:spcBef>
                <a:spcPts val="0"/>
              </a:spcBef>
              <a:spcAft>
                <a:spcPts val="0"/>
              </a:spcAft>
              <a:defRPr/>
            </a:pPr>
            <a:r>
              <a:rPr lang="en-IN" u="sng" dirty="0"/>
              <a:t>Permission marketing</a:t>
            </a:r>
            <a:endParaRPr lang="en-IN" dirty="0"/>
          </a:p>
          <a:p>
            <a:pPr marL="171450" indent="-171450" eaLnBrk="1" fontAlgn="auto" hangingPunct="1">
              <a:spcBef>
                <a:spcPts val="0"/>
              </a:spcBef>
              <a:spcAft>
                <a:spcPts val="0"/>
              </a:spcAft>
              <a:buFont typeface="Arial" pitchFamily="34" charset="0"/>
              <a:buChar char="•"/>
              <a:defRPr/>
            </a:pPr>
            <a:r>
              <a:rPr lang="en-IN" dirty="0"/>
              <a:t>The practice of marketing to consumers only after gaining their express permission.</a:t>
            </a:r>
          </a:p>
          <a:p>
            <a:pPr marL="171450" indent="-171450" eaLnBrk="1" fontAlgn="auto" hangingPunct="1">
              <a:spcBef>
                <a:spcPts val="0"/>
              </a:spcBef>
              <a:spcAft>
                <a:spcPts val="0"/>
              </a:spcAft>
              <a:buFont typeface="Arial" pitchFamily="34" charset="0"/>
              <a:buChar char="•"/>
              <a:defRPr/>
            </a:pPr>
            <a:r>
              <a:rPr lang="en-IN" dirty="0"/>
              <a:t>An influential perspective on how companies can break through the clutter and build customer loyalty.</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58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IN" u="none" dirty="0"/>
              <a:t>Mass customization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Can involve customers in the purchase process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Customers are now in a position to co-create their offerings with firms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Example: Nike enables customers to put their own personalized message on a pair of shoes with the </a:t>
            </a:r>
            <a:r>
              <a:rPr lang="en-US" sz="1200" b="0" i="0" u="none" strike="noStrike" kern="1200" cap="none" baseline="0" dirty="0" err="1">
                <a:solidFill>
                  <a:schemeClr val="tx1"/>
                </a:solidFill>
                <a:latin typeface="Arial"/>
                <a:ea typeface="Arial"/>
                <a:cs typeface="Arial"/>
                <a:sym typeface="Arial"/>
              </a:rPr>
              <a:t>NIKEiD</a:t>
            </a:r>
            <a:r>
              <a:rPr lang="en-US" sz="1200" b="0" i="0" u="none" strike="noStrike" kern="1200" cap="none" baseline="0" dirty="0">
                <a:solidFill>
                  <a:schemeClr val="tx1"/>
                </a:solidFill>
                <a:latin typeface="Arial"/>
                <a:ea typeface="Arial"/>
                <a:cs typeface="Arial"/>
                <a:sym typeface="Arial"/>
              </a:rPr>
              <a:t> program. At the </a:t>
            </a:r>
            <a:r>
              <a:rPr lang="en-US" sz="1200" b="0" i="0" u="none" strike="noStrike" kern="1200" cap="none" baseline="0" dirty="0" err="1">
                <a:solidFill>
                  <a:schemeClr val="tx1"/>
                </a:solidFill>
                <a:latin typeface="Arial"/>
                <a:ea typeface="Arial"/>
                <a:cs typeface="Arial"/>
                <a:sym typeface="Arial"/>
              </a:rPr>
              <a:t>NIKEiD</a:t>
            </a:r>
            <a:r>
              <a:rPr lang="en-US" sz="1200" b="0" i="0" u="none" strike="noStrike" kern="1200" cap="none" baseline="0" dirty="0">
                <a:solidFill>
                  <a:schemeClr val="tx1"/>
                </a:solidFill>
                <a:latin typeface="Arial"/>
                <a:ea typeface="Arial"/>
                <a:cs typeface="Arial"/>
                <a:sym typeface="Arial"/>
              </a:rPr>
              <a:t> Web site, visitors can make a customized shoe by selecting the size, width, and color scheme and affixing an eight-character personal ID to their creation. Then, they can share their shoes with others to admire.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91743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cap="none" baseline="0" dirty="0">
              <a:solidFill>
                <a:schemeClr val="tx1"/>
              </a:solidFill>
              <a:latin typeface="Arial"/>
              <a:ea typeface="Arial"/>
              <a:cs typeface="Arial"/>
              <a:sym typeface="Arial"/>
            </a:endParaRPr>
          </a:p>
          <a:p>
            <a:pPr marL="0" indent="0">
              <a:buFont typeface="Arial" panose="020B0604020202020204" pitchFamily="34" charset="0"/>
              <a:buNone/>
            </a:pPr>
            <a:r>
              <a:rPr lang="en-IN" u="none" dirty="0"/>
              <a:t>Permission marketing</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Influential perspective on how companies can break through the clutter and build customer loyalty.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A pioneer on the topic, Seth Godin, has noted that marketers can no longer employ “interruption marketing” or mass-media campaigns featuring magazines, direct mail, billboards, radio and television commercials, and the like, because consumers have come to expect—but not necessarily appreciate—these interruptions.</a:t>
            </a:r>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23</a:t>
            </a:fld>
            <a:endParaRPr lang="en-US" dirty="0"/>
          </a:p>
        </p:txBody>
      </p:sp>
    </p:spTree>
    <p:extLst>
      <p:ext uri="{BB962C8B-B14F-4D97-AF65-F5344CB8AC3E}">
        <p14:creationId xmlns:p14="http://schemas.microsoft.com/office/powerpoint/2010/main" val="938416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 customization and 1-to1 and permission marketing are particularly effective at creating greater relevance, stronger behavioral loyalty, and attitudinal attachment. </a:t>
            </a:r>
          </a:p>
          <a:p>
            <a:r>
              <a:rPr lang="en-US" dirty="0"/>
              <a:t>Experiential marketing is particularly effective at establishing brand image, tapping into various feelings, and helping build brand communities. </a:t>
            </a:r>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256868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product itself is the primary determinant of what consumers experience with a brand, what they hear about a brand from others, and what the firm can tell customers about the brand. At the heart of a great brand is invariably a great product.</a:t>
            </a:r>
            <a:endParaRPr lang="en-IN" dirty="0"/>
          </a:p>
          <a:p>
            <a:pPr eaLnBrk="1" fontAlgn="auto" hangingPunct="1">
              <a:spcBef>
                <a:spcPts val="0"/>
              </a:spcBef>
              <a:spcAft>
                <a:spcPts val="0"/>
              </a:spcAft>
              <a:buFont typeface="Arial" pitchFamily="34" charset="0"/>
              <a:buNone/>
              <a:defRPr/>
            </a:pPr>
            <a:endParaRPr lang="en-US" u="sng" dirty="0"/>
          </a:p>
          <a:p>
            <a:pPr marL="171450" indent="-171450" eaLnBrk="1" fontAlgn="auto" hangingPunct="1">
              <a:spcBef>
                <a:spcPts val="0"/>
              </a:spcBef>
              <a:spcAft>
                <a:spcPts val="0"/>
              </a:spcAft>
              <a:buFont typeface="Arial" pitchFamily="34" charset="0"/>
              <a:buChar char="•"/>
              <a:defRPr/>
            </a:pPr>
            <a:endParaRPr lang="en-IN" u="sng" dirty="0"/>
          </a:p>
          <a:p>
            <a:pPr marL="171450" indent="-171450" eaLnBrk="1" fontAlgn="auto" hangingPunct="1">
              <a:spcBef>
                <a:spcPts val="0"/>
              </a:spcBef>
              <a:spcAft>
                <a:spcPts val="0"/>
              </a:spcAft>
              <a:buFont typeface="Arial" pitchFamily="34" charset="0"/>
              <a:buChar char="•"/>
              <a:defRPr/>
            </a:pPr>
            <a:endParaRPr lang="en-US" dirty="0"/>
          </a:p>
          <a:p>
            <a:pPr marL="171450" indent="-171450" eaLnBrk="1" fontAlgn="auto" hangingPunct="1">
              <a:spcBef>
                <a:spcPts val="0"/>
              </a:spcBef>
              <a:spcAft>
                <a:spcPts val="0"/>
              </a:spcAft>
              <a:buFont typeface="Arial" pitchFamily="34" charset="0"/>
              <a:buChar char="•"/>
              <a:defRPr/>
            </a:pP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74913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Achieving a satisfactory level of perceived quality has become more difficult for companies as continual product improvements over the years have led to heightened consumer expectations.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8118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Achieving a satisfactory level of perceived quality has become more difficult for companies as continual product improvements over the years have led to heightened consumer expectations.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040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fontAlgn="auto" hangingPunct="1">
              <a:spcBef>
                <a:spcPts val="0"/>
              </a:spcBef>
              <a:spcAft>
                <a:spcPts val="0"/>
              </a:spcAft>
              <a:buFont typeface="Arial" pitchFamily="34" charset="0"/>
              <a:buChar char="•"/>
              <a:defRPr/>
            </a:pPr>
            <a:r>
              <a:rPr lang="en-US" dirty="0"/>
              <a:t>User manuals: Often an afterthought; put together by engineers who often use overly technical terms and convoluted language.</a:t>
            </a:r>
          </a:p>
          <a:p>
            <a:pPr marL="171450" indent="-171450" eaLnBrk="1" fontAlgn="auto" hangingPunct="1">
              <a:spcBef>
                <a:spcPts val="0"/>
              </a:spcBef>
              <a:spcAft>
                <a:spcPts val="0"/>
              </a:spcAft>
              <a:buFont typeface="Arial" pitchFamily="34" charset="0"/>
              <a:buChar char="•"/>
              <a:defRPr/>
            </a:pPr>
            <a:r>
              <a:rPr lang="en-US" dirty="0"/>
              <a:t>Customer service programs: Aftermarketing is more than the design and communication of product instructions.</a:t>
            </a:r>
          </a:p>
          <a:p>
            <a:pPr marL="171450" indent="-171450" eaLnBrk="1" fontAlgn="auto" hangingPunct="1">
              <a:spcBef>
                <a:spcPts val="0"/>
              </a:spcBef>
              <a:spcAft>
                <a:spcPts val="0"/>
              </a:spcAft>
              <a:buFont typeface="Arial" pitchFamily="34" charset="0"/>
              <a:buChar char="•"/>
              <a:defRPr/>
            </a:pPr>
            <a:r>
              <a:rPr lang="en-US" dirty="0"/>
              <a:t>Loyalty programs: Purpose is identifying, maintaining, and increasing the yield from a firm’s “best” customers through long-term, interactive, value-added relationships.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defRPr/>
            </a:pP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526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Consider the different price perceptions that consumers might form and the different pricing strategies firms might adopt to build brand equity.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increasingly competitive retail environment and the increasing dominance of online retailing have posed significant pricing challenges for many brands.</a:t>
            </a:r>
            <a:endParaRPr lang="en-IN" u="sng" dirty="0"/>
          </a:p>
          <a:p>
            <a:r>
              <a:rPr lang="en-IN" dirty="0"/>
              <a:t>Recall Brand equity definition</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3561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many different approaches to setting prices, and the choice depends on various considerations.</a:t>
            </a:r>
          </a:p>
          <a:p>
            <a:endParaRPr lang="en-US" sz="1200" b="0" i="0" u="none" strike="noStrike" kern="1200" cap="none" baseline="0" dirty="0">
              <a:solidFill>
                <a:schemeClr val="tx1"/>
              </a:solidFill>
              <a:latin typeface="Arial"/>
              <a:ea typeface="Arial"/>
              <a:cs typeface="Arial"/>
              <a:sym typeface="Arial"/>
            </a:endParaRPr>
          </a:p>
          <a:p>
            <a:r>
              <a:rPr lang="en-IN" u="none" dirty="0"/>
              <a:t>Consumer Price Perceptions</a:t>
            </a:r>
            <a:endParaRPr lang="en-US" u="none" dirty="0"/>
          </a:p>
          <a:p>
            <a:pPr marL="171450" indent="-171450" eaLnBrk="1" fontAlgn="auto" hangingPunct="1">
              <a:spcBef>
                <a:spcPts val="0"/>
              </a:spcBef>
              <a:spcAft>
                <a:spcPts val="0"/>
              </a:spcAft>
              <a:buFont typeface="Arial" pitchFamily="34" charset="0"/>
              <a:buChar char="•"/>
              <a:defRPr/>
            </a:pPr>
            <a:r>
              <a:rPr lang="en-US" dirty="0"/>
              <a:t>The pricing strategy can dictate:</a:t>
            </a:r>
          </a:p>
          <a:p>
            <a:pPr marL="628650" lvl="1" indent="-171450" eaLnBrk="1" fontAlgn="auto" hangingPunct="1">
              <a:spcBef>
                <a:spcPts val="0"/>
              </a:spcBef>
              <a:spcAft>
                <a:spcPts val="0"/>
              </a:spcAft>
              <a:buFont typeface="Arial" pitchFamily="34" charset="0"/>
              <a:buChar char="•"/>
              <a:defRPr/>
            </a:pPr>
            <a:r>
              <a:rPr lang="en-US" dirty="0"/>
              <a:t>How consumers categorize the price of the brand.</a:t>
            </a:r>
          </a:p>
          <a:p>
            <a:pPr marL="628650" lvl="1" indent="-171450" eaLnBrk="1" fontAlgn="auto" hangingPunct="1">
              <a:spcBef>
                <a:spcPts val="0"/>
              </a:spcBef>
              <a:spcAft>
                <a:spcPts val="0"/>
              </a:spcAft>
              <a:buFont typeface="Arial" pitchFamily="34" charset="0"/>
              <a:buChar char="•"/>
              <a:defRPr/>
            </a:pPr>
            <a:r>
              <a:rPr lang="en-US" dirty="0"/>
              <a:t>How firm or how flexible they think the price is, based on how deeply or how frequently it is discounted.</a:t>
            </a:r>
          </a:p>
          <a:p>
            <a:pPr marL="171450" indent="-171450" eaLnBrk="1" fontAlgn="auto" hangingPunct="1">
              <a:spcBef>
                <a:spcPts val="0"/>
              </a:spcBef>
              <a:spcAft>
                <a:spcPts val="0"/>
              </a:spcAft>
              <a:buFont typeface="Arial" pitchFamily="34" charset="0"/>
              <a:buChar char="•"/>
              <a:defRPr/>
            </a:pPr>
            <a:r>
              <a:rPr lang="en-IN" dirty="0"/>
              <a:t>Consumers rank brands according to price tiers in a category.</a:t>
            </a:r>
          </a:p>
          <a:p>
            <a:pPr marL="171450" indent="-171450" eaLnBrk="1" fontAlgn="auto" hangingPunct="1">
              <a:spcBef>
                <a:spcPts val="0"/>
              </a:spcBef>
              <a:spcAft>
                <a:spcPts val="0"/>
              </a:spcAft>
              <a:buFont typeface="Arial" pitchFamily="34" charset="0"/>
              <a:buChar char="•"/>
              <a:defRPr/>
            </a:pPr>
            <a:endParaRPr lang="en-IN" dirty="0"/>
          </a:p>
          <a:p>
            <a:pPr indent="-228600"/>
            <a:r>
              <a:rPr lang="en-US" sz="2200" dirty="0"/>
              <a:t>Factor related to costs of making and selling a product and relative price of competing product are important determinant in pricing strategy</a:t>
            </a:r>
          </a:p>
          <a:p>
            <a:pPr lvl="1" indent="-228600"/>
            <a:r>
              <a:rPr lang="en-US" sz="2200" dirty="0"/>
              <a:t>However, firms are putting greater importance on consumer perceptions and preferences</a:t>
            </a:r>
          </a:p>
          <a:p>
            <a:pPr marL="171450" indent="-171450" eaLnBrk="1" fontAlgn="auto" hangingPunct="1">
              <a:spcBef>
                <a:spcPts val="0"/>
              </a:spcBef>
              <a:spcAft>
                <a:spcPts val="0"/>
              </a:spcAft>
              <a:buFont typeface="Arial" pitchFamily="34" charset="0"/>
              <a:buChar char="•"/>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294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Ps to build brand equity</a:t>
            </a:r>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2747261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figure shows the price tiers that resulted from a study of the ice cream market. In that market, as the figure shows, price is also related to quality.</a:t>
            </a:r>
            <a:endParaRPr lang="en-US" sz="1200" b="0" i="0" u="sng" strike="noStrike" kern="1200" cap="none" baseline="0" dirty="0">
              <a:solidFill>
                <a:schemeClr val="tx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Price bands: Range of acceptable prices that indicate the flexibility and breadth marketers can adopt in pricing their brands within a tier.</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4161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Source:</a:t>
            </a:r>
            <a:r>
              <a:rPr lang="en-IN" sz="1200" i="1" dirty="0"/>
              <a:t> </a:t>
            </a:r>
            <a:r>
              <a:rPr lang="en-IN" sz="1200" dirty="0"/>
              <a:t>Reprinted from Donald Lehmann and Russell Winer, </a:t>
            </a:r>
            <a:r>
              <a:rPr lang="en-IN" sz="1200" b="1" dirty="0"/>
              <a:t>Product Management,</a:t>
            </a:r>
            <a:r>
              <a:rPr lang="en-IN" sz="1200" i="1" dirty="0"/>
              <a:t> </a:t>
            </a:r>
            <a:r>
              <a:rPr lang="en-IN" sz="1200" dirty="0"/>
              <a:t>2nd ed. (Burr Ridge, I</a:t>
            </a:r>
            <a:r>
              <a:rPr lang="en-IN" sz="100" dirty="0"/>
              <a:t> </a:t>
            </a:r>
            <a:r>
              <a:rPr lang="en-IN" sz="1200" dirty="0"/>
              <a:t>L: Irwin, 1997), Figure 13-8 on p</a:t>
            </a:r>
            <a:r>
              <a:rPr lang="en-IN" sz="100" dirty="0">
                <a:solidFill>
                  <a:schemeClr val="bg1"/>
                </a:solidFill>
              </a:rPr>
              <a:t>age</a:t>
            </a:r>
            <a:r>
              <a:rPr lang="en-IN" sz="1200" dirty="0"/>
              <a:t> 379. © The McGraw-Hill Companies.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2065618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Value-based pricing strategies: Attempting to sell the right product at the right price to better meet consumer wishes.</a:t>
            </a:r>
          </a:p>
          <a:p>
            <a:endParaRPr lang="en-US" dirty="0"/>
          </a:p>
          <a:p>
            <a:pPr eaLnBrk="1" fontAlgn="auto" hangingPunct="1">
              <a:spcBef>
                <a:spcPts val="0"/>
              </a:spcBef>
              <a:spcAft>
                <a:spcPts val="0"/>
              </a:spcAft>
              <a:buFont typeface="Arial" pitchFamily="34" charset="0"/>
              <a:buNone/>
              <a:defRPr/>
            </a:pPr>
            <a:r>
              <a:rPr lang="en-IN" u="none" dirty="0"/>
              <a:t>Value pricing </a:t>
            </a:r>
          </a:p>
          <a:p>
            <a:pPr marL="171450" indent="-171450" eaLnBrk="1" fontAlgn="auto" hangingPunct="1">
              <a:spcBef>
                <a:spcPts val="0"/>
              </a:spcBef>
              <a:spcAft>
                <a:spcPts val="0"/>
              </a:spcAft>
              <a:buFont typeface="Arial" pitchFamily="34" charset="0"/>
              <a:buChar char="•"/>
              <a:defRPr/>
            </a:pPr>
            <a:r>
              <a:rPr lang="en-IN" dirty="0"/>
              <a:t>Objective is to uncover the right blend of product quality, product costs, and product prices that fully satisfies the needs and wants of consumers and the profit targets of the firm.</a:t>
            </a:r>
          </a:p>
          <a:p>
            <a:pPr marL="171450" indent="-171450" eaLnBrk="1" fontAlgn="auto" hangingPunct="1">
              <a:spcBef>
                <a:spcPts val="0"/>
              </a:spcBef>
              <a:spcAft>
                <a:spcPts val="0"/>
              </a:spcAft>
              <a:buFont typeface="Arial" pitchFamily="34" charset="0"/>
              <a:buChar char="•"/>
              <a:defRPr/>
            </a:pPr>
            <a:r>
              <a:rPr lang="en-IN" dirty="0"/>
              <a:t>It should strike the proper balance among three key components:</a:t>
            </a:r>
          </a:p>
          <a:p>
            <a:pPr marL="628650" lvl="1" indent="-171450" eaLnBrk="1" fontAlgn="auto" hangingPunct="1">
              <a:spcBef>
                <a:spcPts val="0"/>
              </a:spcBef>
              <a:spcAft>
                <a:spcPts val="0"/>
              </a:spcAft>
              <a:buFont typeface="Arial" pitchFamily="34" charset="0"/>
              <a:buChar char="•"/>
              <a:defRPr/>
            </a:pPr>
            <a:r>
              <a:rPr lang="en-IN" dirty="0"/>
              <a:t>Product design and delivery</a:t>
            </a:r>
          </a:p>
          <a:p>
            <a:pPr marL="1085850" lvl="2" indent="-171450" eaLnBrk="1" fontAlgn="auto" hangingPunct="1">
              <a:spcBef>
                <a:spcPts val="0"/>
              </a:spcBef>
              <a:spcAft>
                <a:spcPts val="0"/>
              </a:spcAft>
              <a:buFont typeface="Arial" pitchFamily="34" charset="0"/>
              <a:buChar char="•"/>
              <a:defRPr/>
            </a:pPr>
            <a:r>
              <a:rPr lang="en-IN" dirty="0"/>
              <a:t>First key to a successful value-pricing strategy is the proper design and delivery of the product.</a:t>
            </a:r>
          </a:p>
          <a:p>
            <a:pPr marL="1085850" lvl="2" indent="-171450" eaLnBrk="1" fontAlgn="auto" hangingPunct="1">
              <a:spcBef>
                <a:spcPts val="0"/>
              </a:spcBef>
              <a:spcAft>
                <a:spcPts val="0"/>
              </a:spcAft>
              <a:buFont typeface="Arial" pitchFamily="34" charset="0"/>
              <a:buChar char="•"/>
              <a:defRPr/>
            </a:pPr>
            <a:r>
              <a:rPr lang="en-IN" dirty="0"/>
              <a:t>Product value can be enhanced through many types of well-conceived and well-executed marketing programs.</a:t>
            </a:r>
          </a:p>
          <a:p>
            <a:pPr marL="628650" lvl="1" indent="-171450" eaLnBrk="1" fontAlgn="auto" hangingPunct="1">
              <a:spcBef>
                <a:spcPts val="0"/>
              </a:spcBef>
              <a:spcAft>
                <a:spcPts val="0"/>
              </a:spcAft>
              <a:buFont typeface="Arial" pitchFamily="34" charset="0"/>
              <a:buChar char="•"/>
              <a:defRPr/>
            </a:pPr>
            <a:r>
              <a:rPr lang="en-IN" dirty="0"/>
              <a:t>Product costs</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The second key to a successful value-pricing strategy is to lower costs as much as possible. </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Meeting cost targets invariably requires finding additional cost savings through productivity gains, outsourcing, material substitution (less expensive or less wasteful materials), product reformulations, and process changes such as automation or other factory improvements.</a:t>
            </a:r>
            <a:endParaRPr lang="en-US" sz="800" b="0" i="0" u="none" strike="noStrike" kern="1200" cap="none" baseline="0" dirty="0">
              <a:solidFill>
                <a:schemeClr val="tx1"/>
              </a:solidFill>
              <a:latin typeface="Arial"/>
              <a:ea typeface="Arial"/>
              <a:cs typeface="Arial"/>
              <a:sym typeface="Arial"/>
            </a:endParaRPr>
          </a:p>
          <a:p>
            <a:pPr marL="628650" lvl="1" indent="-171450" eaLnBrk="1" fontAlgn="auto" hangingPunct="1">
              <a:spcBef>
                <a:spcPts val="0"/>
              </a:spcBef>
              <a:spcAft>
                <a:spcPts val="0"/>
              </a:spcAft>
              <a:buFont typeface="Arial" pitchFamily="34" charset="0"/>
              <a:buChar char="•"/>
              <a:defRPr/>
            </a:pPr>
            <a:r>
              <a:rPr lang="en-IN" dirty="0"/>
              <a:t>Product prices</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The third key to a successful value-pricing strategy is to understand exactly how much value consumers perceive in the brand and, thus, the extent to which they will pay a premium over product costs.</a:t>
            </a:r>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90397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Just delivering good value, while necessary, is not sufficient for achieving pricing success—consumers need to actually understand and appreciate the value of the brand. In many cases, that value may be obvious—the product or service benefits are clear, and comparisons with competitors are easy. In other cases, however, value may not be obvious, and consumers may too easily default to purchasing lower-priced competitors. Marketers may then need to engage in marketing communications to help consumers better recognize the value. In some cases, the solution may simply require straightforward communications that expand on the value equation for the brand, such as stressing quality over price.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3618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fontAlgn="auto" hangingPunct="1">
              <a:spcBef>
                <a:spcPts val="0"/>
              </a:spcBef>
              <a:spcAft>
                <a:spcPts val="0"/>
              </a:spcAft>
              <a:buFont typeface="Arial" pitchFamily="34" charset="0"/>
              <a:buNone/>
              <a:defRPr/>
            </a:pPr>
            <a:r>
              <a:rPr lang="en-US" u="none" dirty="0"/>
              <a:t>Price segmentation</a:t>
            </a:r>
          </a:p>
          <a:p>
            <a:pPr marL="171450" indent="-171450" eaLnBrk="1" fontAlgn="auto" hangingPunct="1">
              <a:spcBef>
                <a:spcPts val="0"/>
              </a:spcBef>
              <a:spcAft>
                <a:spcPts val="0"/>
              </a:spcAft>
              <a:buFont typeface="Arial" pitchFamily="34" charset="0"/>
              <a:buChar char="•"/>
              <a:defRPr/>
            </a:pPr>
            <a:r>
              <a:rPr lang="en-US" dirty="0"/>
              <a:t>Sets and adjusts prices for appropriate market segments.</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Starbucks has raised the prices of some of its specialty beverages while charging less for some basic drinks. </a:t>
            </a:r>
          </a:p>
          <a:p>
            <a:pPr marL="171450" indent="-171450" eaLnBrk="1" fontAlgn="auto" hangingPunct="1">
              <a:spcBef>
                <a:spcPts val="0"/>
              </a:spcBef>
              <a:spcAft>
                <a:spcPts val="0"/>
              </a:spcAft>
              <a:buFont typeface="Arial" pitchFamily="34" charset="0"/>
              <a:buChar char="•"/>
              <a:defRPr/>
            </a:pPr>
            <a:r>
              <a:rPr lang="en-IN" dirty="0"/>
              <a:t>Because of wide adoption of the Internet, firms are increasingly employing yield management principles or dynamic pricing to vary their prices for different market segments according to their different demand and value perceptions.</a:t>
            </a:r>
          </a:p>
          <a:p>
            <a:pPr eaLnBrk="1" fontAlgn="auto" hangingPunct="1">
              <a:spcBef>
                <a:spcPts val="0"/>
              </a:spcBef>
              <a:spcAft>
                <a:spcPts val="0"/>
              </a:spcAft>
              <a:buFont typeface="Arial" pitchFamily="34" charset="0"/>
              <a:buNone/>
              <a:defRPr/>
            </a:pPr>
            <a:endParaRPr lang="en-IN" u="sng" dirty="0"/>
          </a:p>
          <a:p>
            <a:pPr eaLnBrk="1" fontAlgn="auto" hangingPunct="1">
              <a:spcBef>
                <a:spcPts val="0"/>
              </a:spcBef>
              <a:spcAft>
                <a:spcPts val="0"/>
              </a:spcAft>
              <a:buFont typeface="Arial" pitchFamily="34" charset="0"/>
              <a:buNone/>
              <a:defRPr/>
            </a:pPr>
            <a:r>
              <a:rPr lang="en-IN" u="none" dirty="0"/>
              <a:t>Everyday low pricing</a:t>
            </a:r>
          </a:p>
          <a:p>
            <a:pPr marL="171450" indent="-171450" eaLnBrk="1" fontAlgn="auto" hangingPunct="1">
              <a:spcBef>
                <a:spcPts val="0"/>
              </a:spcBef>
              <a:spcAft>
                <a:spcPts val="0"/>
              </a:spcAft>
              <a:buFont typeface="Arial" pitchFamily="34" charset="0"/>
              <a:buChar char="•"/>
              <a:defRPr/>
            </a:pPr>
            <a:r>
              <a:rPr lang="en-IN" dirty="0"/>
              <a:t>Has received increased attention as a means of determining price discounts and promotions over time.</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In the early 1990s, Procter &amp; Gamble made a well-publicized conversion to EDLP.</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By reducing list prices on half of its brands and eliminating many temporary discounts, P&amp;G reported that it saved $175 million in 1991, or 10 percent of its previous year’s profits.</a:t>
            </a:r>
          </a:p>
          <a:p>
            <a:pPr marL="171450" indent="-171450" eaLnBrk="1" fontAlgn="auto" hangingPunct="1">
              <a:spcBef>
                <a:spcPts val="0"/>
              </a:spcBef>
              <a:spcAft>
                <a:spcPts val="0"/>
              </a:spcAft>
              <a:buFont typeface="Arial" pitchFamily="34" charset="0"/>
              <a:buChar char="•"/>
              <a:defRPr/>
            </a:pPr>
            <a:endParaRPr lang="en-US" sz="1200" b="0" i="0" u="none" strike="noStrike" kern="1200" cap="none" baseline="0" dirty="0">
              <a:solidFill>
                <a:schemeClr val="tx1"/>
              </a:solidFill>
              <a:latin typeface="Arial"/>
              <a:ea typeface="Arial"/>
              <a:cs typeface="Arial"/>
              <a:sym typeface="Arial"/>
            </a:endParaRPr>
          </a:p>
          <a:p>
            <a:pPr marL="0" indent="0" eaLnBrk="1" fontAlgn="auto" hangingPunct="1">
              <a:spcBef>
                <a:spcPts val="0"/>
              </a:spcBef>
              <a:spcAft>
                <a:spcPts val="0"/>
              </a:spcAft>
              <a:buFont typeface="Arial" pitchFamily="34" charset="0"/>
              <a:buNone/>
              <a:defRPr/>
            </a:pPr>
            <a:r>
              <a:rPr lang="en-IN" dirty="0"/>
              <a:t>Reasons for price stability:</a:t>
            </a:r>
          </a:p>
          <a:p>
            <a:pPr marL="171450" lvl="0" indent="-171450" eaLnBrk="1" fontAlgn="auto" hangingPunct="1">
              <a:spcBef>
                <a:spcPts val="0"/>
              </a:spcBef>
              <a:spcAft>
                <a:spcPts val="0"/>
              </a:spcAft>
              <a:buFont typeface="Arial" pitchFamily="34" charset="0"/>
              <a:buChar char="•"/>
              <a:defRPr/>
            </a:pPr>
            <a:r>
              <a:rPr lang="en-IN" dirty="0"/>
              <a:t>Forward buying</a:t>
            </a:r>
          </a:p>
          <a:p>
            <a:pPr marL="171450" lvl="0" indent="-171450" eaLnBrk="1" fontAlgn="auto" hangingPunct="1">
              <a:spcBef>
                <a:spcPts val="0"/>
              </a:spcBef>
              <a:spcAft>
                <a:spcPts val="0"/>
              </a:spcAft>
              <a:buFont typeface="Arial" pitchFamily="34" charset="0"/>
              <a:buChar char="•"/>
              <a:defRPr/>
            </a:pPr>
            <a:r>
              <a:rPr lang="en-IN" dirty="0"/>
              <a:t>Diverting</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427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manner by which a product is sold or distributed can have a profound impact on the equity and ultimate sales success of a brand. </a:t>
            </a:r>
            <a:r>
              <a:rPr lang="en-US" sz="1200" b="0" i="1" u="none" strike="noStrike" kern="1200" cap="none" baseline="0" dirty="0">
                <a:solidFill>
                  <a:schemeClr val="tx1"/>
                </a:solidFill>
                <a:latin typeface="Arial"/>
                <a:ea typeface="Arial"/>
                <a:cs typeface="Arial"/>
                <a:sym typeface="Arial"/>
              </a:rPr>
              <a:t>Marketing channels </a:t>
            </a:r>
            <a:r>
              <a:rPr lang="en-US" sz="1200" b="0" i="0" u="none" strike="noStrike" kern="1200" cap="none" baseline="0" dirty="0">
                <a:solidFill>
                  <a:schemeClr val="tx1"/>
                </a:solidFill>
                <a:latin typeface="Arial"/>
                <a:ea typeface="Arial"/>
                <a:cs typeface="Arial"/>
                <a:sym typeface="Arial"/>
              </a:rPr>
              <a:t>refer to “sets of interdependent organizations involved in the process of making a product or service available for use or consumption.”</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33829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u="none" dirty="0"/>
              <a:t>Channel design</a:t>
            </a:r>
          </a:p>
          <a:p>
            <a:pPr marL="171450" indent="-171450" eaLnBrk="1" fontAlgn="auto" hangingPunct="1">
              <a:spcBef>
                <a:spcPts val="0"/>
              </a:spcBef>
              <a:spcAft>
                <a:spcPts val="0"/>
              </a:spcAft>
              <a:buFont typeface="Arial" pitchFamily="34" charset="0"/>
              <a:buChar char="•"/>
              <a:defRPr/>
            </a:pPr>
            <a:r>
              <a:rPr lang="en-US" dirty="0"/>
              <a:t>Classified into direct and indirect channels.</a:t>
            </a:r>
          </a:p>
          <a:p>
            <a:pPr marL="628650" lvl="1" indent="-171450" eaLnBrk="1" fontAlgn="auto" hangingPunct="1">
              <a:spcBef>
                <a:spcPts val="0"/>
              </a:spcBef>
              <a:spcAft>
                <a:spcPts val="0"/>
              </a:spcAft>
              <a:buFont typeface="Arial" pitchFamily="34" charset="0"/>
              <a:buChar char="•"/>
              <a:defRPr/>
            </a:pPr>
            <a:r>
              <a:rPr lang="en-IN" dirty="0"/>
              <a:t>Direct channels sell through personal contacts from the company to prospective customers by mail, phone, electronic means, and in-person visits.</a:t>
            </a:r>
          </a:p>
          <a:p>
            <a:pPr marL="628650" lvl="1" indent="-171450" eaLnBrk="1" fontAlgn="auto" hangingPunct="1">
              <a:spcBef>
                <a:spcPts val="0"/>
              </a:spcBef>
              <a:spcAft>
                <a:spcPts val="0"/>
              </a:spcAft>
              <a:buFont typeface="Arial" pitchFamily="34" charset="0"/>
              <a:buChar char="•"/>
              <a:defRPr/>
            </a:pPr>
            <a:r>
              <a:rPr lang="en-IN" dirty="0"/>
              <a:t>Indirect channels sell through third-party intermediaries such as agents or broker representatives, wholesalers or distributors, and retailers or dealers.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518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buFont typeface="Arial" pitchFamily="34" charset="0"/>
              <a:buNone/>
              <a:defRPr/>
            </a:pPr>
            <a:r>
              <a:rPr lang="en-US" u="none" dirty="0"/>
              <a:t>Indirect channels</a:t>
            </a:r>
          </a:p>
          <a:p>
            <a:pPr marL="171450" indent="-171450" eaLnBrk="1" fontAlgn="auto" hangingPunct="1">
              <a:spcBef>
                <a:spcPts val="0"/>
              </a:spcBef>
              <a:spcAft>
                <a:spcPts val="0"/>
              </a:spcAft>
              <a:buFont typeface="Arial" pitchFamily="34" charset="0"/>
              <a:buChar char="•"/>
              <a:defRPr/>
            </a:pPr>
            <a:r>
              <a:rPr lang="en-US" dirty="0"/>
              <a:t>Retailers: </a:t>
            </a:r>
            <a:r>
              <a:rPr lang="en-IN" dirty="0"/>
              <a:t>Can have a profound influence on the equity of the brands they sell, in terms of the brand-related services they can support or help create.</a:t>
            </a:r>
          </a:p>
          <a:p>
            <a:pPr marL="628650" lvl="1" indent="-171450" eaLnBrk="1" fontAlgn="auto" hangingPunct="1">
              <a:spcBef>
                <a:spcPts val="0"/>
              </a:spcBef>
              <a:spcAft>
                <a:spcPts val="0"/>
              </a:spcAft>
              <a:buFont typeface="Arial" pitchFamily="34" charset="0"/>
              <a:buChar char="•"/>
              <a:defRPr/>
            </a:pPr>
            <a:r>
              <a:rPr lang="en-IN" dirty="0"/>
              <a:t>Pull strategy: Consumers use their buying power and influence on retailers to “pull” the product through the channel.</a:t>
            </a:r>
          </a:p>
          <a:p>
            <a:pPr marL="628650" lvl="1" indent="-171450" eaLnBrk="1" fontAlgn="auto" hangingPunct="1">
              <a:spcBef>
                <a:spcPts val="0"/>
              </a:spcBef>
              <a:spcAft>
                <a:spcPts val="0"/>
              </a:spcAft>
              <a:buFont typeface="Arial" pitchFamily="34" charset="0"/>
              <a:buChar char="•"/>
              <a:defRPr/>
            </a:pPr>
            <a:r>
              <a:rPr lang="en-US" dirty="0"/>
              <a:t>Push strategy: </a:t>
            </a:r>
            <a:r>
              <a:rPr lang="en-IN" dirty="0"/>
              <a:t>The manufacturer is attempting to reach the consumer by “pushing” the product through each step of the distribution chain.</a:t>
            </a:r>
          </a:p>
          <a:p>
            <a:pPr marL="628650" lvl="1" indent="-171450" eaLnBrk="1" fontAlgn="auto" hangingPunct="1">
              <a:spcBef>
                <a:spcPts val="0"/>
              </a:spcBef>
              <a:spcAft>
                <a:spcPts val="0"/>
              </a:spcAft>
              <a:buFont typeface="Arial" pitchFamily="34" charset="0"/>
              <a:buChar char="•"/>
              <a:defRPr/>
            </a:pPr>
            <a:r>
              <a:rPr lang="en-IN" dirty="0"/>
              <a:t>Retail segmentation: Retailers may need to be divided into segments or even treated individually so that they will provide the necessary brand support.</a:t>
            </a:r>
          </a:p>
          <a:p>
            <a:pPr marL="628650" lvl="1" indent="-171450" eaLnBrk="1" fontAlgn="auto" hangingPunct="1">
              <a:spcBef>
                <a:spcPts val="0"/>
              </a:spcBef>
              <a:spcAft>
                <a:spcPts val="0"/>
              </a:spcAft>
              <a:buFont typeface="Arial" pitchFamily="34" charset="0"/>
              <a:buChar char="•"/>
              <a:defRPr/>
            </a:pPr>
            <a:r>
              <a:rPr lang="en-IN" dirty="0"/>
              <a:t>Cooperative advertising: One relatively neglected means of increasing channel support is well-designed cooperative advertising programs.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624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buFont typeface="Arial" pitchFamily="34" charset="0"/>
              <a:buNone/>
              <a:defRPr/>
            </a:pPr>
            <a:r>
              <a:rPr lang="en-IN" u="none" dirty="0"/>
              <a:t>Direct channels</a:t>
            </a:r>
          </a:p>
          <a:p>
            <a:pPr indent="-228600"/>
            <a:r>
              <a:rPr lang="en-US" sz="2200" dirty="0"/>
              <a:t>Manufacturers may choose to sell directly to consumers</a:t>
            </a:r>
          </a:p>
          <a:p>
            <a:pPr lvl="1" indent="-228600"/>
            <a:r>
              <a:rPr lang="en-US" sz="2200" dirty="0"/>
              <a:t>Brand equity issues of selling through direct channels include:</a:t>
            </a:r>
          </a:p>
          <a:p>
            <a:pPr eaLnBrk="1" fontAlgn="auto" hangingPunct="1">
              <a:spcBef>
                <a:spcPts val="0"/>
              </a:spcBef>
              <a:spcAft>
                <a:spcPts val="0"/>
              </a:spcAft>
              <a:buFont typeface="Arial" pitchFamily="34" charset="0"/>
              <a:buNone/>
              <a:defRPr/>
            </a:pPr>
            <a:endParaRPr lang="en-IN" u="none" dirty="0"/>
          </a:p>
          <a:p>
            <a:pPr marL="171450" indent="-171450" eaLnBrk="1" fontAlgn="auto" hangingPunct="1">
              <a:spcBef>
                <a:spcPts val="0"/>
              </a:spcBef>
              <a:spcAft>
                <a:spcPts val="0"/>
              </a:spcAft>
              <a:buFont typeface="Arial" pitchFamily="34" charset="0"/>
              <a:buChar char="•"/>
              <a:defRPr/>
            </a:pPr>
            <a:r>
              <a:rPr lang="en-IN" dirty="0"/>
              <a:t>Company-owned stores: To gain control over the selling process and build stronger relationships with customers: (e.g., Hallmark, Goodyear, Tesla)</a:t>
            </a:r>
          </a:p>
          <a:p>
            <a:pPr marL="628650" lvl="1" indent="-171450" eaLnBrk="1" fontAlgn="auto" hangingPunct="1">
              <a:spcBef>
                <a:spcPts val="0"/>
              </a:spcBef>
              <a:spcAft>
                <a:spcPts val="0"/>
              </a:spcAft>
              <a:buFont typeface="Arial" pitchFamily="34" charset="0"/>
              <a:buChar char="•"/>
              <a:defRPr/>
            </a:pPr>
            <a:r>
              <a:rPr lang="en-IN" dirty="0"/>
              <a:t>Some manufacturers are introducing their own retail outlets, as well as selling their product directly to customers through various means. </a:t>
            </a:r>
          </a:p>
          <a:p>
            <a:pPr marL="628650" lvl="1" indent="-171450" eaLnBrk="1" fontAlgn="auto" hangingPunct="1">
              <a:spcBef>
                <a:spcPts val="0"/>
              </a:spcBef>
              <a:spcAft>
                <a:spcPts val="0"/>
              </a:spcAft>
              <a:buFont typeface="Arial" pitchFamily="34" charset="0"/>
              <a:buChar char="•"/>
              <a:defRPr/>
            </a:pPr>
            <a:r>
              <a:rPr lang="en-IN" dirty="0"/>
              <a:t>Benefits: </a:t>
            </a:r>
          </a:p>
          <a:p>
            <a:pPr marL="1085850" lvl="2" indent="-171450" eaLnBrk="1" fontAlgn="auto" hangingPunct="1">
              <a:spcBef>
                <a:spcPts val="0"/>
              </a:spcBef>
              <a:spcAft>
                <a:spcPts val="0"/>
              </a:spcAft>
              <a:buFont typeface="Arial" pitchFamily="34" charset="0"/>
              <a:buChar char="•"/>
              <a:defRPr/>
            </a:pPr>
            <a:r>
              <a:rPr lang="en-IN" dirty="0"/>
              <a:t>They are a means to showcase the brand and all its different product varieties in a manner not easily achieved through normal retail channels.</a:t>
            </a:r>
          </a:p>
          <a:p>
            <a:pPr marL="1085850" lvl="2" indent="-171450" eaLnBrk="1" fontAlgn="auto" hangingPunct="1">
              <a:spcBef>
                <a:spcPts val="0"/>
              </a:spcBef>
              <a:spcAft>
                <a:spcPts val="0"/>
              </a:spcAft>
              <a:buFont typeface="Arial" pitchFamily="34" charset="0"/>
              <a:buChar char="•"/>
              <a:defRPr/>
            </a:pPr>
            <a:r>
              <a:rPr lang="en-US" dirty="0"/>
              <a:t>Functioning as a test market to gauge consumer response to alternative product designs, presentations, and prices.</a:t>
            </a:r>
          </a:p>
          <a:p>
            <a:pPr marL="628650" lvl="1" indent="-171450" eaLnBrk="1" fontAlgn="auto" hangingPunct="1">
              <a:spcBef>
                <a:spcPts val="0"/>
              </a:spcBef>
              <a:spcAft>
                <a:spcPts val="0"/>
              </a:spcAft>
              <a:buFont typeface="Arial" pitchFamily="34" charset="0"/>
              <a:buChar char="•"/>
              <a:defRPr/>
            </a:pPr>
            <a:r>
              <a:rPr lang="en-IN" dirty="0"/>
              <a:t>Disadvantages:</a:t>
            </a:r>
          </a:p>
          <a:p>
            <a:pPr marL="1085850" lvl="2" indent="-171450" eaLnBrk="1" fontAlgn="auto" hangingPunct="1">
              <a:spcBef>
                <a:spcPts val="0"/>
              </a:spcBef>
              <a:spcAft>
                <a:spcPts val="0"/>
              </a:spcAft>
              <a:buFont typeface="Arial" pitchFamily="34" charset="0"/>
              <a:buChar char="•"/>
              <a:defRPr/>
            </a:pPr>
            <a:r>
              <a:rPr lang="en-IN" dirty="0"/>
              <a:t>Some companies lack the skills, resources, or contacts to operate effectively as a retailer.</a:t>
            </a:r>
          </a:p>
          <a:p>
            <a:pPr marL="1085850" lvl="2" indent="-171450" eaLnBrk="1" fontAlgn="auto" hangingPunct="1">
              <a:spcBef>
                <a:spcPts val="0"/>
              </a:spcBef>
              <a:spcAft>
                <a:spcPts val="0"/>
              </a:spcAft>
              <a:buFont typeface="Arial" pitchFamily="34" charset="0"/>
              <a:buChar char="•"/>
              <a:defRPr/>
            </a:pPr>
            <a:r>
              <a:rPr lang="en-IN" dirty="0"/>
              <a:t>Potential conflict with existing retail channels and distributors.</a:t>
            </a:r>
          </a:p>
          <a:p>
            <a:pPr marL="171450" indent="-171450" eaLnBrk="1" fontAlgn="auto" hangingPunct="1">
              <a:spcBef>
                <a:spcPts val="0"/>
              </a:spcBef>
              <a:spcAft>
                <a:spcPts val="0"/>
              </a:spcAft>
              <a:buFont typeface="Arial" pitchFamily="34" charset="0"/>
              <a:buChar char="•"/>
              <a:defRPr/>
            </a:pPr>
            <a:r>
              <a:rPr lang="en-US" dirty="0"/>
              <a:t>Store-within-a-Store: This concept can take hold through actual leasing arrangements or less formal arrangements where branded mini-stores are used. (</a:t>
            </a:r>
            <a:r>
              <a:rPr lang="en-US" dirty="0" err="1"/>
              <a:t>JcPenney</a:t>
            </a:r>
            <a:r>
              <a:rPr lang="en-US" dirty="0"/>
              <a:t>, Macy’s)</a:t>
            </a:r>
          </a:p>
          <a:p>
            <a:pPr marL="628650" lvl="1" indent="-171450" eaLnBrk="1" fontAlgn="auto" hangingPunct="1">
              <a:spcBef>
                <a:spcPts val="0"/>
              </a:spcBef>
              <a:spcAft>
                <a:spcPts val="0"/>
              </a:spcAft>
              <a:buFont typeface="Arial" pitchFamily="34" charset="0"/>
              <a:buChar char="•"/>
              <a:defRPr/>
            </a:pPr>
            <a:r>
              <a:rPr lang="en-US" dirty="0"/>
              <a:t>Goal in all these situations is to find “win–win” solutions that benefit channel partners and consumers alike.</a:t>
            </a:r>
          </a:p>
          <a:p>
            <a:pPr marL="171450" indent="-171450" eaLnBrk="1" fontAlgn="auto" hangingPunct="1">
              <a:spcBef>
                <a:spcPts val="0"/>
              </a:spcBef>
              <a:spcAft>
                <a:spcPts val="0"/>
              </a:spcAft>
              <a:buFont typeface="Arial" pitchFamily="34" charset="0"/>
              <a:buChar char="•"/>
              <a:defRPr/>
            </a:pPr>
            <a:r>
              <a:rPr lang="en-US" dirty="0"/>
              <a:t>Other Means: Sell directly to consumers via phone, mail, or electronic means.</a:t>
            </a:r>
            <a:endParaRPr lang="en-US" u="sng"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97501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Integrating channels benefits manufacturers, retailers, and consumers. This figure shows an analysis of JCPenney’s channel mix, which reveals that its most profitable customers were those who shopped multiple channels. Similarly, a Deloitte study reported that multichannel shoppers spent 82 percent more in each transaction than those who shopped only in one store.</a:t>
            </a:r>
          </a:p>
          <a:p>
            <a:endParaRPr lang="en-US" sz="1200" b="0" i="0" u="none" strike="noStrike" kern="1200" cap="none" baseline="0" dirty="0">
              <a:solidFill>
                <a:schemeClr val="tx1"/>
              </a:solidFill>
              <a:latin typeface="Arial"/>
              <a:ea typeface="Arial"/>
              <a:cs typeface="Arial"/>
              <a:sym typeface="Arial"/>
            </a:endParaRPr>
          </a:p>
          <a:p>
            <a:r>
              <a:rPr lang="en-US" u="none" dirty="0"/>
              <a:t>Online strategies</a:t>
            </a:r>
          </a:p>
          <a:p>
            <a:pPr marL="171450" indent="-171450" eaLnBrk="1" fontAlgn="auto" hangingPunct="1">
              <a:spcBef>
                <a:spcPts val="0"/>
              </a:spcBef>
              <a:spcAft>
                <a:spcPts val="0"/>
              </a:spcAft>
              <a:buFont typeface="Arial" pitchFamily="34" charset="0"/>
              <a:buChar char="•"/>
              <a:defRPr/>
            </a:pPr>
            <a:r>
              <a:rPr lang="en-US" dirty="0"/>
              <a:t>Multichannel retailers were able to acquire customers at half the cost of Internet-only retailers, citing a number of advantages :</a:t>
            </a:r>
          </a:p>
          <a:p>
            <a:pPr marL="628650" lvl="1" indent="-171450" eaLnBrk="1" fontAlgn="auto" hangingPunct="1">
              <a:spcBef>
                <a:spcPts val="0"/>
              </a:spcBef>
              <a:spcAft>
                <a:spcPts val="0"/>
              </a:spcAft>
              <a:buFont typeface="Arial" pitchFamily="34" charset="0"/>
              <a:buChar char="•"/>
              <a:defRPr/>
            </a:pPr>
            <a:r>
              <a:rPr lang="en-IN" dirty="0"/>
              <a:t>They have market clout with suppliers.</a:t>
            </a:r>
          </a:p>
          <a:p>
            <a:pPr marL="628650" lvl="1" indent="-171450" eaLnBrk="1" fontAlgn="auto" hangingPunct="1">
              <a:spcBef>
                <a:spcPts val="0"/>
              </a:spcBef>
              <a:spcAft>
                <a:spcPts val="0"/>
              </a:spcAft>
              <a:buFont typeface="Arial" pitchFamily="34" charset="0"/>
              <a:buChar char="•"/>
              <a:defRPr/>
            </a:pPr>
            <a:r>
              <a:rPr lang="en-IN" dirty="0"/>
              <a:t>They have established distribution and fulfillment systems.</a:t>
            </a:r>
          </a:p>
          <a:p>
            <a:pPr marL="628650" lvl="1" indent="-171450" eaLnBrk="1" fontAlgn="auto" hangingPunct="1">
              <a:spcBef>
                <a:spcPts val="0"/>
              </a:spcBef>
              <a:spcAft>
                <a:spcPts val="0"/>
              </a:spcAft>
              <a:buFont typeface="Arial" pitchFamily="34" charset="0"/>
              <a:buChar char="•"/>
              <a:defRPr/>
            </a:pPr>
            <a:r>
              <a:rPr lang="en-IN" dirty="0"/>
              <a:t>They can cross-sell between Web sites and stores.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705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tell me what changes in the last 20 years make our generation’s marketing strategy different from that of our parents? </a:t>
            </a:r>
          </a:p>
        </p:txBody>
      </p:sp>
      <p:sp>
        <p:nvSpPr>
          <p:cNvPr id="4" name="Slide Number Placeholder 3"/>
          <p:cNvSpPr>
            <a:spLocks noGrp="1"/>
          </p:cNvSpPr>
          <p:nvPr>
            <p:ph type="sldNum" sz="quarter" idx="5"/>
          </p:nvPr>
        </p:nvSpPr>
        <p:spPr/>
        <p:txBody>
          <a:bodyPr/>
          <a:lstStyle/>
          <a:p>
            <a:fld id="{BC849E9A-41F7-4779-A581-48A7C374A227}" type="slidenum">
              <a:rPr lang="en-US" smtClean="0"/>
              <a:t>8</a:t>
            </a:fld>
            <a:endParaRPr lang="en-US" dirty="0"/>
          </a:p>
        </p:txBody>
      </p:sp>
    </p:spTree>
    <p:extLst>
      <p:ext uri="{BB962C8B-B14F-4D97-AF65-F5344CB8AC3E}">
        <p14:creationId xmlns:p14="http://schemas.microsoft.com/office/powerpoint/2010/main" val="1204587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form of personalizing marketing is experiential marketing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23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IN" u="none" dirty="0"/>
              <a:t>Experiential marketing </a:t>
            </a:r>
          </a:p>
          <a:p>
            <a:pPr marL="171450" indent="-171450" eaLnBrk="1" fontAlgn="auto" hangingPunct="1">
              <a:spcBef>
                <a:spcPts val="0"/>
              </a:spcBef>
              <a:spcAft>
                <a:spcPts val="0"/>
              </a:spcAft>
              <a:buFont typeface="Arial" pitchFamily="34" charset="0"/>
              <a:buChar char="•"/>
              <a:defRPr/>
            </a:pPr>
            <a:r>
              <a:rPr lang="en-IN" dirty="0"/>
              <a:t>Promotes a product by communicating a product’s features and benefits and connecting it with unique and interesting consumer experiences.</a:t>
            </a:r>
          </a:p>
          <a:p>
            <a:pPr marL="171450" indent="-171450" eaLnBrk="1" fontAlgn="auto" hangingPunct="1">
              <a:spcBef>
                <a:spcPts val="0"/>
              </a:spcBef>
              <a:spcAft>
                <a:spcPts val="0"/>
              </a:spcAft>
              <a:buFont typeface="Arial" pitchFamily="34" charset="0"/>
              <a:buChar char="•"/>
              <a:defRPr/>
            </a:pPr>
            <a:r>
              <a:rPr lang="en-IN" dirty="0"/>
              <a:t>Assertions of Pine and Gilmore: </a:t>
            </a:r>
          </a:p>
          <a:p>
            <a:pPr marL="628650" lvl="1" indent="-171450" eaLnBrk="1" fontAlgn="auto" hangingPunct="1">
              <a:spcBef>
                <a:spcPts val="0"/>
              </a:spcBef>
              <a:spcAft>
                <a:spcPts val="0"/>
              </a:spcAft>
              <a:buFont typeface="Arial" pitchFamily="34" charset="0"/>
              <a:buChar char="•"/>
              <a:defRPr/>
            </a:pPr>
            <a:r>
              <a:rPr lang="en-IN" dirty="0"/>
              <a:t>Commodity business: charge for stuff 	 	</a:t>
            </a:r>
          </a:p>
          <a:p>
            <a:pPr marL="628650" lvl="1" indent="-171450" eaLnBrk="1" fontAlgn="auto" hangingPunct="1">
              <a:spcBef>
                <a:spcPts val="0"/>
              </a:spcBef>
              <a:spcAft>
                <a:spcPts val="0"/>
              </a:spcAft>
              <a:buFont typeface="Arial" pitchFamily="34" charset="0"/>
              <a:buChar char="•"/>
              <a:defRPr/>
            </a:pPr>
            <a:r>
              <a:rPr lang="en-IN" dirty="0"/>
              <a:t>Goods business: charge for tangible things</a:t>
            </a:r>
          </a:p>
          <a:p>
            <a:pPr marL="628650" lvl="1" indent="-171450" eaLnBrk="1" fontAlgn="auto" hangingPunct="1">
              <a:spcBef>
                <a:spcPts val="0"/>
              </a:spcBef>
              <a:spcAft>
                <a:spcPts val="0"/>
              </a:spcAft>
              <a:buFont typeface="Arial" pitchFamily="34" charset="0"/>
              <a:buChar char="•"/>
              <a:defRPr/>
            </a:pPr>
            <a:r>
              <a:rPr lang="en-IN" dirty="0"/>
              <a:t>Service business: charge for the activities you perform</a:t>
            </a:r>
          </a:p>
          <a:p>
            <a:pPr marL="628650" lvl="1" indent="-171450" eaLnBrk="1" fontAlgn="auto" hangingPunct="1">
              <a:spcBef>
                <a:spcPts val="0"/>
              </a:spcBef>
              <a:spcAft>
                <a:spcPts val="0"/>
              </a:spcAft>
              <a:buFont typeface="Arial" pitchFamily="34" charset="0"/>
              <a:buChar char="•"/>
              <a:defRPr/>
            </a:pPr>
            <a:r>
              <a:rPr lang="en-IN" dirty="0"/>
              <a:t>Experience business: charge for the time customers spend with you</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02620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Lego, Victoria’s Secret, iPod and Starbucks are among the most experiential brands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126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https://www.delish.com/food-news/a46673/sonics-coachella-exclusive-milkshakes/</a:t>
            </a:r>
          </a:p>
          <a:p>
            <a:endParaRPr lang="en-US" dirty="0"/>
          </a:p>
          <a:p>
            <a:r>
              <a:rPr lang="en-US" dirty="0"/>
              <a:t>Brand Logo?</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08299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remind you of brand resonance, I include this figure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profit-driven orientation </a:t>
            </a:r>
          </a:p>
          <a:p>
            <a:r>
              <a:rPr lang="en-US" dirty="0"/>
              <a:t>Customer-centric orientation </a:t>
            </a:r>
          </a:p>
          <a:p>
            <a:r>
              <a:rPr lang="en-US" dirty="0"/>
              <a:t>Society orientation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260255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10/2/2022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10/2/2022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40" name="Shape 40"/>
          <p:cNvSpPr txBox="1">
            <a:spLocks noGrp="1"/>
          </p:cNvSpPr>
          <p:nvPr>
            <p:ph type="body" idx="2"/>
          </p:nvPr>
        </p:nvSpPr>
        <p:spPr>
          <a:xfrm>
            <a:off x="609600" y="1600200"/>
            <a:ext cx="10972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dirty="0"/>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015365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474655502"/>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10/2/2022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ke.com/nike-by-you"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gizorama.com/2020/other/syndicated/introducing-the-xbox-community-game-club-play-share-and-discuss"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8.jpg"/><Relationship Id="rId5" Type="http://schemas.openxmlformats.org/officeDocument/2006/relationships/hyperlink" Target="https://www.thetalko.com/sephora-introduces-mystery-makeup-goodie-bags-for-shoppers-who-love-surprises/" TargetMode="External"/><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youtube.com/user/gillette" TargetMode="External"/><Relationship Id="rId2" Type="http://schemas.openxmlformats.org/officeDocument/2006/relationships/image" Target="../media/image40.jpg"/><Relationship Id="rId1" Type="http://schemas.openxmlformats.org/officeDocument/2006/relationships/slideLayout" Target="../slideLayouts/slideLayout4.xml"/><Relationship Id="rId5" Type="http://schemas.openxmlformats.org/officeDocument/2006/relationships/hyperlink" Target="https://logolist.ru/1615-hp-brand.html" TargetMode="External"/><Relationship Id="rId4" Type="http://schemas.openxmlformats.org/officeDocument/2006/relationships/image" Target="../media/image41.jpg"/></Relationships>
</file>

<file path=ppt/slides/_rels/slide34.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mleddy.blogspot.com/2012_12_01_archive.html" TargetMode="External"/><Relationship Id="rId7" Type="http://schemas.openxmlformats.org/officeDocument/2006/relationships/hyperlink" Target="https://android4stores.blogspot.com/2015/05/spotify-music-apk-mod.html" TargetMode="External"/><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4.jpg"/><Relationship Id="rId5" Type="http://schemas.openxmlformats.org/officeDocument/2006/relationships/hyperlink" Target="https://olivian.ro/linkedin-birthdays/" TargetMode="External"/><Relationship Id="rId4" Type="http://schemas.openxmlformats.org/officeDocument/2006/relationships/image" Target="../media/image43.jpg"/><Relationship Id="rId9" Type="http://schemas.openxmlformats.org/officeDocument/2006/relationships/hyperlink" Target="https://creativecommons.org/licenses/by-nc-nd/3.0/"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younfolded.com/2016/08/26/pay-forward-panera-cares/" TargetMode="External"/><Relationship Id="rId2" Type="http://schemas.openxmlformats.org/officeDocument/2006/relationships/image" Target="../media/image45.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8" Type="http://schemas.openxmlformats.org/officeDocument/2006/relationships/hyperlink" Target="https://www.flickr.com/photos/25955895@N03/8456466088/" TargetMode="External"/><Relationship Id="rId3" Type="http://schemas.openxmlformats.org/officeDocument/2006/relationships/image" Target="../media/image52.jpg"/><Relationship Id="rId7" Type="http://schemas.openxmlformats.org/officeDocument/2006/relationships/image" Target="../media/image54.jpg"/><Relationship Id="rId12" Type="http://schemas.openxmlformats.org/officeDocument/2006/relationships/hyperlink" Target="https://www.flickr.com/photos/41506934@N03/3826505099/"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www.pymnts.com/news/retail/2016/future-of-shopping-malls/" TargetMode="External"/><Relationship Id="rId11" Type="http://schemas.openxmlformats.org/officeDocument/2006/relationships/image" Target="../media/image56.jpg"/><Relationship Id="rId5" Type="http://schemas.openxmlformats.org/officeDocument/2006/relationships/image" Target="../media/image53.jpg"/><Relationship Id="rId10" Type="http://schemas.openxmlformats.org/officeDocument/2006/relationships/hyperlink" Target="https://www.retailtouchpoints.com/features/news-briefs/jcpenney-expanding-to-650-fanatics-stores-within-a-store" TargetMode="External"/><Relationship Id="rId4" Type="http://schemas.openxmlformats.org/officeDocument/2006/relationships/hyperlink" Target="https://www.flickr.com/photos/harry_nl/30333348773" TargetMode="External"/><Relationship Id="rId9" Type="http://schemas.openxmlformats.org/officeDocument/2006/relationships/image" Target="../media/image55.jpg"/></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slideLayout" Target="../slideLayouts/slideLayout4.xml"/><Relationship Id="rId7" Type="http://schemas.openxmlformats.org/officeDocument/2006/relationships/image" Target="../media/image61.jpeg"/><Relationship Id="rId2" Type="http://schemas.openxmlformats.org/officeDocument/2006/relationships/video" Target="https://www.youtube.com/embed/iqdTawJQN8w?feature=oembed" TargetMode="External"/><Relationship Id="rId1" Type="http://schemas.openxmlformats.org/officeDocument/2006/relationships/video" Target="https://www.youtube.com/embed/NRvaQhnZNnU?feature=oembed" TargetMode="External"/><Relationship Id="rId6" Type="http://schemas.openxmlformats.org/officeDocument/2006/relationships/hyperlink" Target="https://en.wikipedia.org/wiki/Red_Bull" TargetMode="External"/><Relationship Id="rId5" Type="http://schemas.openxmlformats.org/officeDocument/2006/relationships/image" Target="../media/image60.png"/><Relationship Id="rId4" Type="http://schemas.openxmlformats.org/officeDocument/2006/relationships/image" Target="../media/image59.jpeg"/></Relationships>
</file>

<file path=ppt/slides/_rels/slide5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www.bbmarketing.co.uk/news/how-to-create-a-marketing-plan/"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prepareforchange.net/2020/12/04/your-questions-your-conversation-join-an-open-call-discussion-sunday/"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4" name="Rectangle 616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7" name="Freeform: Shape 616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54" name="Picture 10" descr="Here are 60 Funny Monday Work Memes To Brighten Your Day">
            <a:extLst>
              <a:ext uri="{FF2B5EF4-FFF2-40B4-BE49-F238E27FC236}">
                <a16:creationId xmlns:a16="http://schemas.microsoft.com/office/drawing/2014/main" id="{C8B8891A-7C74-226B-9189-1D6A8432FE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2044357"/>
            <a:ext cx="3343202" cy="1872193"/>
          </a:xfrm>
          <a:prstGeom prst="rect">
            <a:avLst/>
          </a:prstGeom>
          <a:noFill/>
          <a:extLst>
            <a:ext uri="{909E8E84-426E-40DD-AFC4-6F175D3DCCD1}">
              <a14:hiddenFill xmlns:a14="http://schemas.microsoft.com/office/drawing/2010/main">
                <a:solidFill>
                  <a:srgbClr val="FFFFFF"/>
                </a:solidFill>
              </a14:hiddenFill>
            </a:ext>
          </a:extLst>
        </p:spPr>
      </p:pic>
      <p:sp>
        <p:nvSpPr>
          <p:cNvPr id="6169" name="Freeform: Shape 616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56" name="Picture 12" descr="29 Best Monday Memes for the Worst Day of the Week - Let's Eat Cake">
            <a:extLst>
              <a:ext uri="{FF2B5EF4-FFF2-40B4-BE49-F238E27FC236}">
                <a16:creationId xmlns:a16="http://schemas.microsoft.com/office/drawing/2014/main" id="{7A7F106F-A37B-376F-BD0B-88C677C836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125428"/>
            <a:ext cx="6020730" cy="314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774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altLang="en-US" sz="3400">
                <a:ea typeface="+mj-ea"/>
                <a:cs typeface="+mj-cs"/>
              </a:rPr>
              <a:t>Figure 5-1: The New Capabilities of the New Economy </a:t>
            </a:r>
            <a:r>
              <a:rPr lang="en-US" altLang="en-US" sz="3400" b="0">
                <a:ea typeface="+mj-ea"/>
                <a:cs typeface="+mj-cs"/>
              </a:rPr>
              <a:t>(1 of 2)</a:t>
            </a:r>
            <a:endParaRPr lang="en-US" sz="3400" b="0">
              <a:ea typeface="+mj-ea"/>
              <a:cs typeface="+mj-cs"/>
            </a:endParaRP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marL="0" indent="-228600"/>
            <a:r>
              <a:rPr lang="en-US" sz="2000" b="1"/>
              <a:t>Consumers</a:t>
            </a:r>
          </a:p>
          <a:p>
            <a:pPr marL="432" indent="-228600"/>
            <a:r>
              <a:rPr lang="en-US" sz="2000"/>
              <a:t>Can wield substantially more customer power.</a:t>
            </a:r>
          </a:p>
          <a:p>
            <a:pPr marL="432" indent="-228600"/>
            <a:r>
              <a:rPr lang="en-US" sz="2000"/>
              <a:t>Can purchase a greater variety of available goods and services.</a:t>
            </a:r>
          </a:p>
          <a:p>
            <a:pPr marL="432" indent="-228600"/>
            <a:r>
              <a:rPr lang="en-US" sz="2000"/>
              <a:t>Can obtain a great amount of information about practically anything.</a:t>
            </a:r>
          </a:p>
          <a:p>
            <a:pPr marL="432" indent="-228600"/>
            <a:r>
              <a:rPr lang="en-US" sz="2000"/>
              <a:t>Can more easily interact with marketers in placing and receiving orders.</a:t>
            </a:r>
          </a:p>
          <a:p>
            <a:pPr marL="432" indent="-228600"/>
            <a:r>
              <a:rPr lang="en-US" sz="2000"/>
              <a:t>Can interact with other consumers and compare notes on products and services.</a:t>
            </a:r>
          </a:p>
        </p:txBody>
      </p:sp>
      <p:pic>
        <p:nvPicPr>
          <p:cNvPr id="5" name="Picture 4" descr="Cardboard boxes on conveyor belt">
            <a:extLst>
              <a:ext uri="{FF2B5EF4-FFF2-40B4-BE49-F238E27FC236}">
                <a16:creationId xmlns:a16="http://schemas.microsoft.com/office/drawing/2014/main" id="{1D455AD7-5301-1FCE-5235-5B2C638F3271}"/>
              </a:ext>
            </a:extLst>
          </p:cNvPr>
          <p:cNvPicPr>
            <a:picLocks noChangeAspect="1"/>
          </p:cNvPicPr>
          <p:nvPr/>
        </p:nvPicPr>
        <p:blipFill rotWithShape="1">
          <a:blip r:embed="rId2"/>
          <a:srcRect l="31349" r="20057" b="-1"/>
          <a:stretch/>
        </p:blipFill>
        <p:spPr>
          <a:xfrm>
            <a:off x="7199440" y="10"/>
            <a:ext cx="4992560" cy="6857990"/>
          </a:xfrm>
          <a:prstGeom prst="rect">
            <a:avLst/>
          </a:prstGeom>
          <a:effectLst/>
        </p:spPr>
      </p:pic>
    </p:spTree>
    <p:extLst>
      <p:ext uri="{BB962C8B-B14F-4D97-AF65-F5344CB8AC3E}">
        <p14:creationId xmlns:p14="http://schemas.microsoft.com/office/powerpoint/2010/main" val="6694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altLang="en-US" sz="3400">
                <a:ea typeface="+mj-ea"/>
                <a:cs typeface="+mj-cs"/>
              </a:rPr>
              <a:t>Figure 5-1: The New Capabilities of the New Economy </a:t>
            </a:r>
            <a:r>
              <a:rPr lang="en-US" altLang="en-US" sz="3400" b="0">
                <a:ea typeface="+mj-ea"/>
                <a:cs typeface="+mj-cs"/>
              </a:rPr>
              <a:t>(2 of 2)</a:t>
            </a:r>
            <a:endParaRPr lang="en-US" sz="3400">
              <a:ea typeface="+mj-ea"/>
              <a:cs typeface="+mj-cs"/>
            </a:endParaRP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marL="0" indent="0">
              <a:buNone/>
            </a:pPr>
            <a:r>
              <a:rPr lang="en-US" sz="1600" b="1" dirty="0"/>
              <a:t>Companies</a:t>
            </a:r>
          </a:p>
          <a:p>
            <a:pPr marL="285750" indent="-228600"/>
            <a:r>
              <a:rPr lang="en-US" sz="1600" dirty="0"/>
              <a:t>Can operate a powerful new information and sales channel to promote their brand and products.</a:t>
            </a:r>
          </a:p>
          <a:p>
            <a:pPr marL="285750" indent="-228600"/>
            <a:r>
              <a:rPr lang="en-US" sz="1600" dirty="0"/>
              <a:t>Can collect richer market, customer, prospect, and competitor data.</a:t>
            </a:r>
          </a:p>
          <a:p>
            <a:pPr marL="285750" indent="-228600"/>
            <a:r>
              <a:rPr lang="en-US" sz="1600" dirty="0"/>
              <a:t>Can improve customer and prospect communication and transaction efficiency.</a:t>
            </a:r>
          </a:p>
          <a:p>
            <a:pPr marL="285750" indent="-228600"/>
            <a:r>
              <a:rPr lang="en-US" sz="1600" dirty="0"/>
              <a:t>Can send ads, coupons, promotions, and information by e-mail to customers and prospects who permit them.</a:t>
            </a:r>
          </a:p>
          <a:p>
            <a:pPr marL="285750" indent="-228600"/>
            <a:r>
              <a:rPr lang="en-US" sz="1600" dirty="0"/>
              <a:t>Can customize their offerings and services to individual customers.</a:t>
            </a:r>
          </a:p>
          <a:p>
            <a:pPr marL="285750" indent="-228600"/>
            <a:r>
              <a:rPr lang="en-US" sz="1600" dirty="0"/>
              <a:t>Can improve their purchasing, recruiting, training, and internal and external communication.</a:t>
            </a:r>
          </a:p>
        </p:txBody>
      </p:sp>
      <p:pic>
        <p:nvPicPr>
          <p:cNvPr id="5" name="Picture 4">
            <a:extLst>
              <a:ext uri="{FF2B5EF4-FFF2-40B4-BE49-F238E27FC236}">
                <a16:creationId xmlns:a16="http://schemas.microsoft.com/office/drawing/2014/main" id="{8836D3E2-5CD5-65EC-45D5-9F81E367F340}"/>
              </a:ext>
            </a:extLst>
          </p:cNvPr>
          <p:cNvPicPr>
            <a:picLocks noChangeAspect="1"/>
          </p:cNvPicPr>
          <p:nvPr/>
        </p:nvPicPr>
        <p:blipFill rotWithShape="1">
          <a:blip r:embed="rId2"/>
          <a:srcRect l="18090" r="40961"/>
          <a:stretch/>
        </p:blipFill>
        <p:spPr>
          <a:xfrm>
            <a:off x="7199440" y="10"/>
            <a:ext cx="4992560" cy="6857990"/>
          </a:xfrm>
          <a:prstGeom prst="rect">
            <a:avLst/>
          </a:prstGeom>
          <a:effectLst/>
        </p:spPr>
      </p:pic>
    </p:spTree>
    <p:extLst>
      <p:ext uri="{BB962C8B-B14F-4D97-AF65-F5344CB8AC3E}">
        <p14:creationId xmlns:p14="http://schemas.microsoft.com/office/powerpoint/2010/main" val="664671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pPr>
              <a:lnSpc>
                <a:spcPct val="90000"/>
              </a:lnSpc>
              <a:spcBef>
                <a:spcPct val="0"/>
              </a:spcBef>
            </a:pPr>
            <a:r>
              <a:rPr lang="en-US" altLang="en-US" sz="4400" kern="1200">
                <a:solidFill>
                  <a:schemeClr val="tx1"/>
                </a:solidFill>
                <a:latin typeface="+mj-lt"/>
                <a:ea typeface="+mj-ea"/>
                <a:cs typeface="+mj-cs"/>
              </a:rPr>
              <a:t>Personalizing Marketing</a:t>
            </a:r>
            <a:endParaRPr lang="en-US" sz="44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06B534B-F3B3-1A8D-60F2-67A2517D7524}"/>
              </a:ext>
            </a:extLst>
          </p:cNvPr>
          <p:cNvGraphicFramePr>
            <a:graphicFrameLocks noGrp="1"/>
          </p:cNvGraphicFramePr>
          <p:nvPr>
            <p:ph sz="quarter" idx="13"/>
            <p:extLst>
              <p:ext uri="{D42A27DB-BD31-4B8C-83A1-F6EECF244321}">
                <p14:modId xmlns:p14="http://schemas.microsoft.com/office/powerpoint/2010/main" val="367590994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7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E20C7BB-2EE6-4FFE-B372-E68F10AE963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09C52A0-93D1-47CE-BBCC-07BE3374E1C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D6283F5F-6D89-4B58-9304-F7135FB2EF0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2591D68-EACE-4B0E-A82A-E4F6A43FFF3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02EF04EC-97C4-41AE-B48E-584ECF5E49B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8810C0B0-214B-4D13-8178-1A78A7E4B99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CD236676-293C-417C-9193-F7CBAE68533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6453A904-30DD-43A9-B3D2-8FBCB0FB64C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0C28C922-A007-42F6-B3C6-DF9574C9036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48EE0018-F949-4AFD-BCB4-5AA09D5318A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E6F92-E50D-EDE4-86DE-DB3D54D53110}"/>
              </a:ext>
            </a:extLst>
          </p:cNvPr>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Experiential Marketing</a:t>
            </a:r>
          </a:p>
        </p:txBody>
      </p:sp>
      <p:sp>
        <p:nvSpPr>
          <p:cNvPr id="32" name="Content Placeholder 2">
            <a:extLst>
              <a:ext uri="{FF2B5EF4-FFF2-40B4-BE49-F238E27FC236}">
                <a16:creationId xmlns:a16="http://schemas.microsoft.com/office/drawing/2014/main" id="{FAF84EAB-F838-ADF3-D043-84E86E23F41C}"/>
              </a:ext>
            </a:extLst>
          </p:cNvPr>
          <p:cNvSpPr>
            <a:spLocks noGrp="1"/>
          </p:cNvSpPr>
          <p:nvPr>
            <p:ph sz="quarter" idx="13"/>
          </p:nvPr>
        </p:nvSpPr>
        <p:spPr>
          <a:xfrm>
            <a:off x="836680" y="2405067"/>
            <a:ext cx="6002110" cy="3729034"/>
          </a:xfrm>
        </p:spPr>
        <p:txBody>
          <a:bodyPr vert="horz" lIns="91440" tIns="45720" rIns="91440" bIns="45720" rtlCol="0">
            <a:normAutofit/>
          </a:bodyPr>
          <a:lstStyle/>
          <a:p>
            <a:pPr marL="0" indent="0">
              <a:buNone/>
            </a:pPr>
            <a:r>
              <a:rPr lang="en-US" sz="2000" dirty="0"/>
              <a:t>Quotes by Pine and Gilmore:</a:t>
            </a:r>
          </a:p>
          <a:p>
            <a:pPr indent="-228600"/>
            <a:r>
              <a:rPr lang="en-US" sz="2000" dirty="0"/>
              <a:t>If you charge for </a:t>
            </a:r>
            <a:r>
              <a:rPr lang="en-US" sz="2000" i="1" dirty="0"/>
              <a:t>stuff</a:t>
            </a:r>
            <a:r>
              <a:rPr lang="en-US" sz="2000" dirty="0"/>
              <a:t>, then you are in the </a:t>
            </a:r>
            <a:r>
              <a:rPr lang="en-US" sz="2000" b="1" dirty="0"/>
              <a:t>commodity business</a:t>
            </a:r>
          </a:p>
          <a:p>
            <a:pPr indent="-228600"/>
            <a:r>
              <a:rPr lang="en-US" sz="2000" dirty="0"/>
              <a:t>If you charge for </a:t>
            </a:r>
            <a:r>
              <a:rPr lang="en-US" sz="2000" i="1" dirty="0"/>
              <a:t>tangible things</a:t>
            </a:r>
            <a:r>
              <a:rPr lang="en-US" sz="2000" dirty="0"/>
              <a:t>, then you are in the </a:t>
            </a:r>
            <a:r>
              <a:rPr lang="en-US" sz="2000" b="1" dirty="0"/>
              <a:t>goods business </a:t>
            </a:r>
          </a:p>
          <a:p>
            <a:pPr indent="-228600"/>
            <a:r>
              <a:rPr lang="en-US" sz="2000" dirty="0"/>
              <a:t>If you charge for </a:t>
            </a:r>
            <a:r>
              <a:rPr lang="en-US" sz="2000" i="1" dirty="0"/>
              <a:t>activities</a:t>
            </a:r>
            <a:r>
              <a:rPr lang="en-US" sz="2000" dirty="0"/>
              <a:t> you perform, then you are in the </a:t>
            </a:r>
            <a:r>
              <a:rPr lang="en-US" sz="2000" b="1" dirty="0"/>
              <a:t>service business </a:t>
            </a:r>
          </a:p>
          <a:p>
            <a:pPr indent="-228600"/>
            <a:r>
              <a:rPr lang="en-US" sz="2000" dirty="0"/>
              <a:t>If you charge for </a:t>
            </a:r>
            <a:r>
              <a:rPr lang="en-US" sz="2000" i="1" dirty="0"/>
              <a:t>the time that customers spend with you</a:t>
            </a:r>
            <a:r>
              <a:rPr lang="en-US" sz="2000" dirty="0"/>
              <a:t>, then and only then are you in the </a:t>
            </a:r>
            <a:r>
              <a:rPr lang="en-US" sz="2000" b="1" dirty="0"/>
              <a:t>experience business</a:t>
            </a:r>
            <a:r>
              <a:rPr lang="en-US" sz="2000" dirty="0"/>
              <a:t>. </a:t>
            </a:r>
          </a:p>
        </p:txBody>
      </p:sp>
      <p:pic>
        <p:nvPicPr>
          <p:cNvPr id="5" name="Picture 4" descr="Yellow minimal concept of an office">
            <a:extLst>
              <a:ext uri="{FF2B5EF4-FFF2-40B4-BE49-F238E27FC236}">
                <a16:creationId xmlns:a16="http://schemas.microsoft.com/office/drawing/2014/main" id="{9E9F250D-D93A-0EB2-9AF0-940CB31ACB46}"/>
              </a:ext>
            </a:extLst>
          </p:cNvPr>
          <p:cNvPicPr>
            <a:picLocks noChangeAspect="1"/>
          </p:cNvPicPr>
          <p:nvPr/>
        </p:nvPicPr>
        <p:blipFill rotWithShape="1">
          <a:blip r:embed="rId3"/>
          <a:srcRect l="28024" r="23564"/>
          <a:stretch/>
        </p:blipFill>
        <p:spPr>
          <a:xfrm>
            <a:off x="7199440" y="10"/>
            <a:ext cx="4992560" cy="6857990"/>
          </a:xfrm>
          <a:prstGeom prst="rect">
            <a:avLst/>
          </a:prstGeom>
          <a:effectLst/>
        </p:spPr>
      </p:pic>
    </p:spTree>
    <p:extLst>
      <p:ext uri="{BB962C8B-B14F-4D97-AF65-F5344CB8AC3E}">
        <p14:creationId xmlns:p14="http://schemas.microsoft.com/office/powerpoint/2010/main" val="11515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5-2: Brand Experience Scale</a:t>
            </a:r>
          </a:p>
        </p:txBody>
      </p:sp>
      <p:sp>
        <p:nvSpPr>
          <p:cNvPr id="24"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1253271513"/>
              </p:ext>
            </p:extLst>
          </p:nvPr>
        </p:nvGraphicFramePr>
        <p:xfrm>
          <a:off x="5414356" y="892871"/>
          <a:ext cx="6408837" cy="4921009"/>
        </p:xfrm>
        <a:graphic>
          <a:graphicData uri="http://schemas.openxmlformats.org/drawingml/2006/table">
            <a:tbl>
              <a:tblPr firstRow="1" bandRow="1">
                <a:tableStyleId>{2D5ABB26-0587-4C30-8999-92F81FD0307C}</a:tableStyleId>
              </a:tblPr>
              <a:tblGrid>
                <a:gridCol w="1514863">
                  <a:extLst>
                    <a:ext uri="{9D8B030D-6E8A-4147-A177-3AD203B41FA5}">
                      <a16:colId xmlns:a16="http://schemas.microsoft.com/office/drawing/2014/main" val="3662354520"/>
                    </a:ext>
                  </a:extLst>
                </a:gridCol>
                <a:gridCol w="4893974">
                  <a:extLst>
                    <a:ext uri="{9D8B030D-6E8A-4147-A177-3AD203B41FA5}">
                      <a16:colId xmlns:a16="http://schemas.microsoft.com/office/drawing/2014/main" val="1304789618"/>
                    </a:ext>
                  </a:extLst>
                </a:gridCol>
              </a:tblGrid>
              <a:tr h="1230252">
                <a:tc>
                  <a:txBody>
                    <a:bodyPr/>
                    <a:lstStyle/>
                    <a:p>
                      <a:r>
                        <a:rPr lang="en-IN" sz="1800" b="1" i="0" u="none" strike="noStrike" cap="none" baseline="0" dirty="0">
                          <a:solidFill>
                            <a:schemeClr val="tx1"/>
                          </a:solidFill>
                          <a:latin typeface="+mn-lt"/>
                          <a:ea typeface="+mn-ea"/>
                          <a:cs typeface="+mn-cs"/>
                          <a:sym typeface="Arial"/>
                        </a:rPr>
                        <a:t>Sensory</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This brand makes a strong impression on my visual sense or other senses.</a:t>
                      </a:r>
                    </a:p>
                    <a:p>
                      <a:r>
                        <a:rPr lang="en-US" sz="1800" b="0" i="0" u="none" strike="noStrike" cap="none" baseline="0" dirty="0">
                          <a:solidFill>
                            <a:schemeClr val="tx1"/>
                          </a:solidFill>
                          <a:latin typeface="+mn-lt"/>
                          <a:ea typeface="+mn-ea"/>
                          <a:cs typeface="+mn-cs"/>
                          <a:sym typeface="Arial"/>
                        </a:rPr>
                        <a:t>I find this brand interesting in a sensory way.</a:t>
                      </a:r>
                    </a:p>
                    <a:p>
                      <a:r>
                        <a:rPr lang="en-US" sz="1800" b="0" i="0" u="none" strike="noStrike" cap="none" baseline="0" dirty="0">
                          <a:solidFill>
                            <a:schemeClr val="tx1"/>
                          </a:solidFill>
                          <a:latin typeface="+mn-lt"/>
                          <a:ea typeface="+mn-ea"/>
                          <a:cs typeface="+mn-cs"/>
                          <a:sym typeface="Arial"/>
                        </a:rPr>
                        <a:t>This brand does not appeal to my senses.</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3833578"/>
                  </a:ext>
                </a:extLst>
              </a:tr>
              <a:tr h="954823">
                <a:tc>
                  <a:txBody>
                    <a:bodyPr/>
                    <a:lstStyle/>
                    <a:p>
                      <a:r>
                        <a:rPr lang="en-IN" sz="1800" b="1" i="0" u="none" strike="noStrike" cap="none" baseline="0" dirty="0">
                          <a:solidFill>
                            <a:schemeClr val="tx1"/>
                          </a:solidFill>
                          <a:latin typeface="+mn-lt"/>
                          <a:ea typeface="+mn-ea"/>
                          <a:cs typeface="+mn-cs"/>
                          <a:sym typeface="Arial"/>
                        </a:rPr>
                        <a:t>Affective</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This brand induces feelings and sentiments.</a:t>
                      </a:r>
                    </a:p>
                    <a:p>
                      <a:r>
                        <a:rPr lang="en-US" sz="1800" b="0" i="0" u="none" strike="noStrike" cap="none" baseline="0" dirty="0">
                          <a:solidFill>
                            <a:schemeClr val="tx1"/>
                          </a:solidFill>
                          <a:latin typeface="+mn-lt"/>
                          <a:ea typeface="+mn-ea"/>
                          <a:cs typeface="+mn-cs"/>
                          <a:sym typeface="Arial"/>
                        </a:rPr>
                        <a:t>I do not have strong emotions for this brand.</a:t>
                      </a:r>
                    </a:p>
                    <a:p>
                      <a:r>
                        <a:rPr lang="en-US" sz="1800" b="0" i="0" u="none" strike="noStrike" cap="none" baseline="0" dirty="0">
                          <a:solidFill>
                            <a:schemeClr val="tx1"/>
                          </a:solidFill>
                          <a:latin typeface="+mn-lt"/>
                          <a:ea typeface="+mn-ea"/>
                          <a:cs typeface="+mn-cs"/>
                          <a:sym typeface="Arial"/>
                        </a:rPr>
                        <a:t>This brand is an emotional brand.</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995921"/>
                  </a:ext>
                </a:extLst>
              </a:tr>
              <a:tr h="1230252">
                <a:tc>
                  <a:txBody>
                    <a:bodyPr/>
                    <a:lstStyle/>
                    <a:p>
                      <a:r>
                        <a:rPr lang="en-IN" sz="1800" b="1" i="0" u="none" strike="noStrike" cap="none" baseline="0" dirty="0">
                          <a:solidFill>
                            <a:schemeClr val="tx1"/>
                          </a:solidFill>
                          <a:latin typeface="+mn-lt"/>
                          <a:ea typeface="+mn-ea"/>
                          <a:cs typeface="+mn-cs"/>
                          <a:sym typeface="Arial"/>
                        </a:rPr>
                        <a:t>Behavioral</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I engage in physical actions and behaviors when I use this brand.</a:t>
                      </a:r>
                    </a:p>
                    <a:p>
                      <a:r>
                        <a:rPr lang="en-US" sz="1800" b="0" i="0" u="none" strike="noStrike" cap="none" baseline="0" dirty="0">
                          <a:solidFill>
                            <a:schemeClr val="tx1"/>
                          </a:solidFill>
                          <a:latin typeface="+mn-lt"/>
                          <a:ea typeface="+mn-ea"/>
                          <a:cs typeface="+mn-cs"/>
                          <a:sym typeface="Arial"/>
                        </a:rPr>
                        <a:t>This brand results in bodily experiences.</a:t>
                      </a:r>
                    </a:p>
                    <a:p>
                      <a:r>
                        <a:rPr lang="en-US" sz="1800" b="0" i="0" u="none" strike="noStrike" cap="none" baseline="0" dirty="0">
                          <a:solidFill>
                            <a:schemeClr val="tx1"/>
                          </a:solidFill>
                          <a:latin typeface="+mn-lt"/>
                          <a:ea typeface="+mn-ea"/>
                          <a:cs typeface="+mn-cs"/>
                          <a:sym typeface="Arial"/>
                        </a:rPr>
                        <a:t>This brand is not action oriented.</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1176489"/>
                  </a:ext>
                </a:extLst>
              </a:tr>
              <a:tr h="1505682">
                <a:tc>
                  <a:txBody>
                    <a:bodyPr/>
                    <a:lstStyle/>
                    <a:p>
                      <a:r>
                        <a:rPr lang="en-IN" sz="1800" b="1" i="0" u="none" strike="noStrike" cap="none" baseline="0" dirty="0">
                          <a:solidFill>
                            <a:schemeClr val="tx1"/>
                          </a:solidFill>
                          <a:latin typeface="+mn-lt"/>
                          <a:ea typeface="+mn-ea"/>
                          <a:cs typeface="+mn-cs"/>
                          <a:sym typeface="Arial"/>
                        </a:rPr>
                        <a:t>Intellectual</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I engage in a lot of thinking when I encounter this brand.</a:t>
                      </a:r>
                    </a:p>
                    <a:p>
                      <a:r>
                        <a:rPr lang="en-US" sz="1800" b="0" i="0" u="none" strike="noStrike" cap="none" baseline="0" dirty="0">
                          <a:solidFill>
                            <a:schemeClr val="tx1"/>
                          </a:solidFill>
                          <a:latin typeface="+mn-lt"/>
                          <a:ea typeface="+mn-ea"/>
                          <a:cs typeface="+mn-cs"/>
                          <a:sym typeface="Arial"/>
                        </a:rPr>
                        <a:t>This brand does not make me think.</a:t>
                      </a:r>
                    </a:p>
                    <a:p>
                      <a:r>
                        <a:rPr lang="en-US" sz="1800" b="0" i="0" u="none" strike="noStrike" cap="none" baseline="0" dirty="0">
                          <a:solidFill>
                            <a:schemeClr val="tx1"/>
                          </a:solidFill>
                          <a:latin typeface="+mn-lt"/>
                          <a:ea typeface="+mn-ea"/>
                          <a:cs typeface="+mn-cs"/>
                          <a:sym typeface="Arial"/>
                        </a:rPr>
                        <a:t>This brand stimulates my curiosity and problem solving.</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561506"/>
                  </a:ext>
                </a:extLst>
              </a:tr>
            </a:tbl>
          </a:graphicData>
        </a:graphic>
      </p:graphicFrame>
    </p:spTree>
    <p:extLst>
      <p:ext uri="{BB962C8B-B14F-4D97-AF65-F5344CB8AC3E}">
        <p14:creationId xmlns:p14="http://schemas.microsoft.com/office/powerpoint/2010/main" val="278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8CBCB-BFB4-085A-04D3-B30171C5F61D}"/>
              </a:ext>
            </a:extLst>
          </p:cNvPr>
          <p:cNvSpPr>
            <a:spLocks noGrp="1"/>
          </p:cNvSpPr>
          <p:nvPr>
            <p:ph type="title"/>
          </p:nvPr>
        </p:nvSpPr>
        <p:spPr>
          <a:xfrm>
            <a:off x="629328" y="464408"/>
            <a:ext cx="4399872" cy="1642533"/>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Sonic</a:t>
            </a:r>
          </a:p>
        </p:txBody>
      </p:sp>
      <p:sp>
        <p:nvSpPr>
          <p:cNvPr id="206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0B56F8-8BF0-9088-339B-E33051867D14}"/>
              </a:ext>
            </a:extLst>
          </p:cNvPr>
          <p:cNvSpPr>
            <a:spLocks noGrp="1"/>
          </p:cNvSpPr>
          <p:nvPr>
            <p:ph sz="quarter" idx="13"/>
          </p:nvPr>
        </p:nvSpPr>
        <p:spPr>
          <a:xfrm>
            <a:off x="629489" y="2741264"/>
            <a:ext cx="4404039" cy="3386399"/>
          </a:xfrm>
        </p:spPr>
        <p:txBody>
          <a:bodyPr vert="horz" lIns="91440" tIns="45720" rIns="91440" bIns="45720" rtlCol="0">
            <a:normAutofit/>
          </a:bodyPr>
          <a:lstStyle/>
          <a:p>
            <a:pPr indent="-228600"/>
            <a:r>
              <a:rPr lang="en-US" sz="2200" dirty="0"/>
              <a:t>Milkshakes</a:t>
            </a:r>
          </a:p>
          <a:p>
            <a:pPr indent="-228600"/>
            <a:r>
              <a:rPr lang="en-US" sz="2200" dirty="0"/>
              <a:t>“Shop Now” on Instagram</a:t>
            </a:r>
          </a:p>
          <a:p>
            <a:pPr indent="-228600"/>
            <a:r>
              <a:rPr lang="en-US" sz="2200" dirty="0"/>
              <a:t>Increased 11k Insta followers, 26k likes</a:t>
            </a:r>
          </a:p>
        </p:txBody>
      </p:sp>
      <p:pic>
        <p:nvPicPr>
          <p:cNvPr id="2054" name="Picture 6" descr="Sonic – Sonic Block Party at Coachella - Allied Experiential">
            <a:extLst>
              <a:ext uri="{FF2B5EF4-FFF2-40B4-BE49-F238E27FC236}">
                <a16:creationId xmlns:a16="http://schemas.microsoft.com/office/drawing/2014/main" id="{90A2803B-ED6B-331D-9074-20CB5BB2D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77" r="6776" b="-1"/>
          <a:stretch/>
        </p:blipFill>
        <p:spPr bwMode="auto">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Sonic heads to Coachella with milkshakes made for Instagram - MarketWatch">
            <a:extLst>
              <a:ext uri="{FF2B5EF4-FFF2-40B4-BE49-F238E27FC236}">
                <a16:creationId xmlns:a16="http://schemas.microsoft.com/office/drawing/2014/main" id="{934D3318-71BE-7362-CB33-515C7356A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65" r="26422" b="-1"/>
          <a:stretch/>
        </p:blipFill>
        <p:spPr bwMode="auto">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Sonic's Coachella-Exclusive Milkshakes are Basically Delicious 3D Instagram  Posts - Delish.com">
            <a:extLst>
              <a:ext uri="{FF2B5EF4-FFF2-40B4-BE49-F238E27FC236}">
                <a16:creationId xmlns:a16="http://schemas.microsoft.com/office/drawing/2014/main" id="{5E7E99EC-83F6-553D-7072-A584A442C8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32" r="23528"/>
          <a:stretch/>
        </p:blipFill>
        <p:spPr bwMode="auto">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a:noFill/>
          <a:extLst>
            <a:ext uri="{909E8E84-426E-40DD-AFC4-6F175D3DCCD1}">
              <a14:hiddenFill xmlns:a14="http://schemas.microsoft.com/office/drawing/2010/main">
                <a:solidFill>
                  <a:srgbClr val="FFFFFF"/>
                </a:solidFill>
              </a14:hiddenFill>
            </a:ext>
          </a:extLst>
        </p:spPr>
      </p:pic>
      <p:pic>
        <p:nvPicPr>
          <p:cNvPr id="2058" name="Picture 10" descr="Live brand activations at Coachella Festival 2015 - Because">
            <a:extLst>
              <a:ext uri="{FF2B5EF4-FFF2-40B4-BE49-F238E27FC236}">
                <a16:creationId xmlns:a16="http://schemas.microsoft.com/office/drawing/2014/main" id="{E751686C-0831-698F-198D-EED05F6010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8" r="1472"/>
          <a:stretch/>
        </p:blipFill>
        <p:spPr bwMode="auto">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8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60D3E-E1D7-AB21-5888-0455AA37D22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Advantages of experiences</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8699BFCE-8527-5B3B-3579-AA6675607258}"/>
              </a:ext>
            </a:extLst>
          </p:cNvPr>
          <p:cNvGraphicFramePr>
            <a:graphicFrameLocks noGrp="1"/>
          </p:cNvGraphicFramePr>
          <p:nvPr>
            <p:ph sz="quarter" idx="13"/>
            <p:extLst>
              <p:ext uri="{D42A27DB-BD31-4B8C-83A1-F6EECF244321}">
                <p14:modId xmlns:p14="http://schemas.microsoft.com/office/powerpoint/2010/main" val="353364432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52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A57D6554-5F65-4615-A36E-E392B2D97ED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graphicEl>
                                              <a:dgm id="{19104E50-5FC4-4C15-937F-FD94D8E22F9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graphicEl>
                                              <a:dgm id="{4148A5AE-4BCC-42DC-8538-12C79F4C0DC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graphicEl>
                                              <a:dgm id="{ECF23EDB-1731-41E2-A5A1-59BBAA7BA8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94E11-4762-A9F6-A1AC-4B5BA8B34F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Relationship Marketing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E24FBA-6287-C9B8-1329-A2C274CD9FAC}"/>
              </a:ext>
            </a:extLst>
          </p:cNvPr>
          <p:cNvGraphicFramePr>
            <a:graphicFrameLocks noGrp="1"/>
          </p:cNvGraphicFramePr>
          <p:nvPr>
            <p:ph sz="quarter" idx="13"/>
            <p:extLst>
              <p:ext uri="{D42A27DB-BD31-4B8C-83A1-F6EECF244321}">
                <p14:modId xmlns:p14="http://schemas.microsoft.com/office/powerpoint/2010/main" val="280862279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6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chorCtr="0">
            <a:normAutofit/>
          </a:bodyPr>
          <a:lstStyle/>
          <a:p>
            <a:pPr>
              <a:lnSpc>
                <a:spcPct val="90000"/>
              </a:lnSpc>
              <a:spcBef>
                <a:spcPct val="0"/>
              </a:spcBef>
            </a:pPr>
            <a:r>
              <a:rPr lang="en-US" sz="4800" kern="1200">
                <a:solidFill>
                  <a:schemeClr val="tx1"/>
                </a:solidFill>
                <a:latin typeface="+mj-lt"/>
                <a:ea typeface="+mj-ea"/>
                <a:cs typeface="+mj-cs"/>
              </a:rPr>
              <a:t>Figure 3-2: Subdimensions of Brand Building Blocks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5414356" y="1094259"/>
            <a:ext cx="6408836" cy="451822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A98B-ED56-DE7A-6FCE-083072E38841}"/>
              </a:ext>
            </a:extLst>
          </p:cNvPr>
          <p:cNvSpPr>
            <a:spLocks noGrp="1"/>
          </p:cNvSpPr>
          <p:nvPr>
            <p:ph type="title"/>
          </p:nvPr>
        </p:nvSpPr>
        <p:spPr/>
        <p:txBody>
          <a:bodyPr/>
          <a:lstStyle/>
          <a:p>
            <a:r>
              <a:rPr lang="en-US" dirty="0"/>
              <a:t>Little History</a:t>
            </a:r>
          </a:p>
        </p:txBody>
      </p:sp>
      <p:sp>
        <p:nvSpPr>
          <p:cNvPr id="4" name="Rectangle 3">
            <a:extLst>
              <a:ext uri="{FF2B5EF4-FFF2-40B4-BE49-F238E27FC236}">
                <a16:creationId xmlns:a16="http://schemas.microsoft.com/office/drawing/2014/main" id="{02D3288C-E352-A8BE-3C82-FA13073F173A}"/>
              </a:ext>
            </a:extLst>
          </p:cNvPr>
          <p:cNvSpPr/>
          <p:nvPr/>
        </p:nvSpPr>
        <p:spPr>
          <a:xfrm>
            <a:off x="1294410"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Stockholder Focus</a:t>
            </a:r>
          </a:p>
        </p:txBody>
      </p:sp>
      <p:sp>
        <p:nvSpPr>
          <p:cNvPr id="5" name="Rectangle 4">
            <a:extLst>
              <a:ext uri="{FF2B5EF4-FFF2-40B4-BE49-F238E27FC236}">
                <a16:creationId xmlns:a16="http://schemas.microsoft.com/office/drawing/2014/main" id="{7E9B3DFA-5F95-33C9-2C6F-CF7158CFA149}"/>
              </a:ext>
            </a:extLst>
          </p:cNvPr>
          <p:cNvSpPr/>
          <p:nvPr/>
        </p:nvSpPr>
        <p:spPr>
          <a:xfrm>
            <a:off x="5175662"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Customer </a:t>
            </a:r>
          </a:p>
          <a:p>
            <a:pPr algn="ctr"/>
            <a:r>
              <a:rPr lang="en-US" dirty="0"/>
              <a:t>Focus</a:t>
            </a:r>
          </a:p>
        </p:txBody>
      </p:sp>
      <p:sp>
        <p:nvSpPr>
          <p:cNvPr id="6" name="Rectangle 5">
            <a:extLst>
              <a:ext uri="{FF2B5EF4-FFF2-40B4-BE49-F238E27FC236}">
                <a16:creationId xmlns:a16="http://schemas.microsoft.com/office/drawing/2014/main" id="{1D41495D-06BB-2B32-89B8-0CC864005CAF}"/>
              </a:ext>
            </a:extLst>
          </p:cNvPr>
          <p:cNvSpPr/>
          <p:nvPr/>
        </p:nvSpPr>
        <p:spPr>
          <a:xfrm>
            <a:off x="9056914"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Stakeholder Focus</a:t>
            </a:r>
          </a:p>
        </p:txBody>
      </p:sp>
      <p:sp>
        <p:nvSpPr>
          <p:cNvPr id="7" name="Rectangle 6">
            <a:extLst>
              <a:ext uri="{FF2B5EF4-FFF2-40B4-BE49-F238E27FC236}">
                <a16:creationId xmlns:a16="http://schemas.microsoft.com/office/drawing/2014/main" id="{E152F774-E6CC-FC73-0CBA-63EAB39A82AB}"/>
              </a:ext>
            </a:extLst>
          </p:cNvPr>
          <p:cNvSpPr/>
          <p:nvPr/>
        </p:nvSpPr>
        <p:spPr>
          <a:xfrm>
            <a:off x="5175662" y="429688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Relationship Marketing</a:t>
            </a:r>
          </a:p>
        </p:txBody>
      </p:sp>
      <p:sp>
        <p:nvSpPr>
          <p:cNvPr id="8" name="Rectangle 7">
            <a:extLst>
              <a:ext uri="{FF2B5EF4-FFF2-40B4-BE49-F238E27FC236}">
                <a16:creationId xmlns:a16="http://schemas.microsoft.com/office/drawing/2014/main" id="{99709B8C-E903-F00E-47F4-F536E529606A}"/>
              </a:ext>
            </a:extLst>
          </p:cNvPr>
          <p:cNvSpPr/>
          <p:nvPr/>
        </p:nvSpPr>
        <p:spPr>
          <a:xfrm>
            <a:off x="1294410" y="430239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Myopic Marketing</a:t>
            </a:r>
          </a:p>
        </p:txBody>
      </p:sp>
      <p:sp>
        <p:nvSpPr>
          <p:cNvPr id="9" name="Rectangle 8">
            <a:extLst>
              <a:ext uri="{FF2B5EF4-FFF2-40B4-BE49-F238E27FC236}">
                <a16:creationId xmlns:a16="http://schemas.microsoft.com/office/drawing/2014/main" id="{94CDFD93-1CF0-5323-F95D-505965335D3E}"/>
              </a:ext>
            </a:extLst>
          </p:cNvPr>
          <p:cNvSpPr/>
          <p:nvPr/>
        </p:nvSpPr>
        <p:spPr>
          <a:xfrm>
            <a:off x="9056914" y="429688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ESG</a:t>
            </a:r>
          </a:p>
          <a:p>
            <a:pPr algn="ctr"/>
            <a:r>
              <a:rPr lang="en-US" dirty="0"/>
              <a:t>CSR</a:t>
            </a:r>
          </a:p>
        </p:txBody>
      </p:sp>
      <p:sp>
        <p:nvSpPr>
          <p:cNvPr id="11" name="Arrow: Right 10">
            <a:extLst>
              <a:ext uri="{FF2B5EF4-FFF2-40B4-BE49-F238E27FC236}">
                <a16:creationId xmlns:a16="http://schemas.microsoft.com/office/drawing/2014/main" id="{4CFD9FC6-C540-AA0F-65AE-D2112F372DB8}"/>
              </a:ext>
            </a:extLst>
          </p:cNvPr>
          <p:cNvSpPr/>
          <p:nvPr/>
        </p:nvSpPr>
        <p:spPr>
          <a:xfrm>
            <a:off x="3656610" y="2802576"/>
            <a:ext cx="997528" cy="356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C2AB82E-2ADC-C6A4-1ADE-579E3E832245}"/>
              </a:ext>
            </a:extLst>
          </p:cNvPr>
          <p:cNvSpPr/>
          <p:nvPr/>
        </p:nvSpPr>
        <p:spPr>
          <a:xfrm>
            <a:off x="7537862" y="2802577"/>
            <a:ext cx="997528" cy="356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DF4C05AF-428A-B869-F540-66D2FA42CED0}"/>
              </a:ext>
            </a:extLst>
          </p:cNvPr>
          <p:cNvSpPr/>
          <p:nvPr/>
        </p:nvSpPr>
        <p:spPr>
          <a:xfrm>
            <a:off x="1995055" y="3429000"/>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6A5EA513-8C8B-EE56-50B4-13B4926A9157}"/>
              </a:ext>
            </a:extLst>
          </p:cNvPr>
          <p:cNvSpPr/>
          <p:nvPr/>
        </p:nvSpPr>
        <p:spPr>
          <a:xfrm>
            <a:off x="5870369" y="3429000"/>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3AF86E67-A507-C789-085F-920E6B1629D3}"/>
              </a:ext>
            </a:extLst>
          </p:cNvPr>
          <p:cNvSpPr/>
          <p:nvPr/>
        </p:nvSpPr>
        <p:spPr>
          <a:xfrm>
            <a:off x="9745683" y="3428999"/>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4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898BC1-E5B5-5905-F54B-BFF34D15FD53}"/>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5DFCF9-AD85-FE9E-B605-E7B7AC287AAB}"/>
              </a:ext>
            </a:extLst>
          </p:cNvPr>
          <p:cNvSpPr>
            <a:spLocks noGrp="1"/>
          </p:cNvSpPr>
          <p:nvPr>
            <p:ph idx="1"/>
          </p:nvPr>
        </p:nvSpPr>
        <p:spPr>
          <a:xfrm>
            <a:off x="1115568" y="2481943"/>
            <a:ext cx="10168128" cy="3695020"/>
          </a:xfrm>
        </p:spPr>
        <p:txBody>
          <a:bodyPr>
            <a:normAutofit/>
          </a:bodyPr>
          <a:lstStyle/>
          <a:p>
            <a:pPr marL="0" indent="0">
              <a:buNone/>
            </a:pPr>
            <a:r>
              <a:rPr lang="en-US" sz="2200" b="0" i="0">
                <a:effectLst/>
                <a:latin typeface="Lato Extended"/>
              </a:rPr>
              <a:t>There is a tradeoff between memorability and meaningfulness dimensions of brand elements</a:t>
            </a:r>
          </a:p>
          <a:p>
            <a:r>
              <a:rPr lang="en-US" sz="2200">
                <a:latin typeface="Lato Extended"/>
              </a:rPr>
              <a:t>True </a:t>
            </a:r>
          </a:p>
          <a:p>
            <a:r>
              <a:rPr lang="en-US" sz="2200">
                <a:latin typeface="Lato Extended"/>
              </a:rPr>
              <a:t>False</a:t>
            </a:r>
            <a:endParaRPr lang="en-US" sz="2200"/>
          </a:p>
        </p:txBody>
      </p:sp>
    </p:spTree>
    <p:extLst>
      <p:ext uri="{BB962C8B-B14F-4D97-AF65-F5344CB8AC3E}">
        <p14:creationId xmlns:p14="http://schemas.microsoft.com/office/powerpoint/2010/main" val="216043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D4F6C-6C5D-8118-F7F0-37AC4F83B031}"/>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Relationship Marketing Benefits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5D3499-C2F2-839B-353E-28A71A0199CF}"/>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marL="342900" indent="-228600">
              <a:spcBef>
                <a:spcPts val="0"/>
              </a:spcBef>
              <a:defRPr/>
            </a:pPr>
            <a:r>
              <a:rPr lang="en-US" sz="2200" dirty="0"/>
              <a:t>Acquiring new customers can cost five times as much as satisfying and retaining current customers.</a:t>
            </a:r>
          </a:p>
          <a:p>
            <a:pPr marL="342900" indent="-228600">
              <a:spcBef>
                <a:spcPts val="0"/>
              </a:spcBef>
              <a:defRPr/>
            </a:pPr>
            <a:r>
              <a:rPr lang="en-US" sz="2200" dirty="0"/>
              <a:t>The average company loses 10 percent of its customers each year.</a:t>
            </a:r>
          </a:p>
          <a:p>
            <a:pPr marL="342900" indent="-228600">
              <a:spcBef>
                <a:spcPts val="0"/>
              </a:spcBef>
              <a:defRPr/>
            </a:pPr>
            <a:r>
              <a:rPr lang="en-US" sz="2200" dirty="0"/>
              <a:t>A 5 percent reduction in the customer defection rate can increase profits by 25 to 85 percent, depending on the industry.</a:t>
            </a:r>
          </a:p>
          <a:p>
            <a:pPr marL="342900" indent="-228600">
              <a:spcBef>
                <a:spcPts val="0"/>
              </a:spcBef>
              <a:defRPr/>
            </a:pPr>
            <a:r>
              <a:rPr lang="en-US" sz="2200" dirty="0"/>
              <a:t>The customer profit rate tends to increase over the life of the retained customer.</a:t>
            </a:r>
          </a:p>
          <a:p>
            <a:pPr indent="-228600"/>
            <a:endParaRPr lang="en-US" sz="2200" dirty="0"/>
          </a:p>
        </p:txBody>
      </p:sp>
    </p:spTree>
    <p:extLst>
      <p:ext uri="{BB962C8B-B14F-4D97-AF65-F5344CB8AC3E}">
        <p14:creationId xmlns:p14="http://schemas.microsoft.com/office/powerpoint/2010/main" val="40163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dirty="0">
                <a:ea typeface="+mj-ea"/>
                <a:cs typeface="+mj-cs"/>
              </a:rPr>
              <a:t>Relationship Marketing</a:t>
            </a:r>
            <a:endParaRPr lang="en-US" sz="4600" b="0" dirty="0">
              <a:ea typeface="+mj-ea"/>
              <a:cs typeface="+mj-cs"/>
            </a:endParaRP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a:t>Mass Customization</a:t>
            </a:r>
          </a:p>
          <a:p>
            <a:pPr indent="-228600"/>
            <a:r>
              <a:rPr lang="en-US" sz="2200"/>
              <a:t>Personalization/one-to-one marketing</a:t>
            </a:r>
          </a:p>
          <a:p>
            <a:pPr indent="-228600"/>
            <a:r>
              <a:rPr lang="en-US" sz="2200"/>
              <a:t>Permission Marketing</a:t>
            </a:r>
          </a:p>
        </p:txBody>
      </p:sp>
      <p:pic>
        <p:nvPicPr>
          <p:cNvPr id="15" name="Picture 4" descr="Red toy person in front of two lines of white figures">
            <a:extLst>
              <a:ext uri="{FF2B5EF4-FFF2-40B4-BE49-F238E27FC236}">
                <a16:creationId xmlns:a16="http://schemas.microsoft.com/office/drawing/2014/main" id="{190C6F4E-4019-2DB8-A8DA-49424AE7C71B}"/>
              </a:ext>
            </a:extLst>
          </p:cNvPr>
          <p:cNvPicPr>
            <a:picLocks noChangeAspect="1"/>
          </p:cNvPicPr>
          <p:nvPr/>
        </p:nvPicPr>
        <p:blipFill rotWithShape="1">
          <a:blip r:embed="rId3"/>
          <a:srcRect l="18953" r="150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7913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F9443-6B5B-737A-3275-E245EE5C821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a:ea typeface="+mj-ea"/>
                <a:cs typeface="+mj-cs"/>
              </a:rPr>
              <a:t>Mass Customization</a:t>
            </a:r>
          </a:p>
        </p:txBody>
      </p:sp>
      <p:sp>
        <p:nvSpPr>
          <p:cNvPr id="51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C377E4-29B4-B1B1-78CE-06BA9301261D}"/>
              </a:ext>
            </a:extLst>
          </p:cNvPr>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Allow customers to distinguish themselves </a:t>
            </a:r>
          </a:p>
          <a:p>
            <a:pPr indent="-228600"/>
            <a:r>
              <a:rPr lang="en-US" sz="2200" dirty="0"/>
              <a:t>Dell Build your own PC</a:t>
            </a:r>
          </a:p>
          <a:p>
            <a:pPr indent="-228600"/>
            <a:r>
              <a:rPr lang="en-US" sz="2200" dirty="0"/>
              <a:t>But can we do better than that? </a:t>
            </a:r>
          </a:p>
          <a:p>
            <a:pPr indent="-228600"/>
            <a:r>
              <a:rPr lang="en-US" sz="2200" dirty="0"/>
              <a:t>Involves customers to co-create the product </a:t>
            </a:r>
          </a:p>
          <a:p>
            <a:pPr indent="-228600"/>
            <a:r>
              <a:rPr lang="en-US" sz="2200" dirty="0" err="1">
                <a:hlinkClick r:id="rId3"/>
              </a:rPr>
              <a:t>NIKEiD</a:t>
            </a:r>
            <a:r>
              <a:rPr lang="en-US" sz="2200" dirty="0">
                <a:hlinkClick r:id="rId3"/>
              </a:rPr>
              <a:t> Program</a:t>
            </a:r>
            <a:r>
              <a:rPr lang="en-US" sz="2200" dirty="0"/>
              <a:t>: </a:t>
            </a:r>
            <a:r>
              <a:rPr lang="en-US" sz="2200" dirty="0" err="1"/>
              <a:t>NIKEiD</a:t>
            </a:r>
            <a:r>
              <a:rPr lang="en-US" sz="2200" dirty="0"/>
              <a:t> Studio </a:t>
            </a:r>
          </a:p>
        </p:txBody>
      </p:sp>
      <p:pic>
        <p:nvPicPr>
          <p:cNvPr id="5122" name="Picture 2" descr="NIKEiD Direct Studio Opens in NikeTown London | HYPEBEAST">
            <a:extLst>
              <a:ext uri="{FF2B5EF4-FFF2-40B4-BE49-F238E27FC236}">
                <a16:creationId xmlns:a16="http://schemas.microsoft.com/office/drawing/2014/main" id="{C39DF3DD-B17B-E7DB-30F9-FA7705537F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6" r="29660"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1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2BA5-9AB2-CE56-4A81-53C701113388}"/>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Permission Marketing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CB9C20-F3F0-770B-4B77-A98CECC612A0}"/>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indent="-228600"/>
            <a:r>
              <a:rPr lang="en-US" sz="2000" dirty="0"/>
              <a:t>The practice of marketing to consumers only after gaining their express permission</a:t>
            </a:r>
          </a:p>
          <a:p>
            <a:pPr marL="171450" indent="-228600"/>
            <a:r>
              <a:rPr lang="en-US" sz="2000" b="0" i="0" u="none" strike="noStrike" cap="none" baseline="0" dirty="0">
                <a:sym typeface="Arial"/>
              </a:rPr>
              <a:t>Godin identifies five steps to effective permission marketing:</a:t>
            </a:r>
          </a:p>
          <a:p>
            <a:pPr marL="685800" lvl="1" indent="-228600"/>
            <a:r>
              <a:rPr lang="en-US" sz="2000" b="1" i="0" u="none" strike="noStrike" cap="none" baseline="0" dirty="0">
                <a:sym typeface="Arial"/>
              </a:rPr>
              <a:t>Situational permission: </a:t>
            </a:r>
            <a:r>
              <a:rPr lang="en-US" sz="2000" b="0" i="0" u="none" strike="noStrike" cap="none" baseline="0" dirty="0">
                <a:sym typeface="Arial"/>
              </a:rPr>
              <a:t>Prospects permit the company to access their personal information.</a:t>
            </a:r>
          </a:p>
          <a:p>
            <a:pPr marL="685800" lvl="1" indent="-228600"/>
            <a:r>
              <a:rPr lang="en-US" sz="2000" b="1" i="0" u="none" strike="noStrike" cap="none" baseline="0" dirty="0">
                <a:sym typeface="Arial"/>
              </a:rPr>
              <a:t>Brand trust: </a:t>
            </a:r>
            <a:r>
              <a:rPr lang="en-US" sz="2000" b="0" i="0" u="none" strike="noStrike" cap="none" baseline="0" dirty="0">
                <a:sym typeface="Arial"/>
              </a:rPr>
              <a:t>Prospects allow the company to provide for their needs.</a:t>
            </a:r>
          </a:p>
          <a:p>
            <a:pPr marL="685800" lvl="1" indent="-228600"/>
            <a:r>
              <a:rPr lang="en-US" sz="2000" b="1" i="0" u="none" strike="noStrike" cap="none" baseline="0" dirty="0">
                <a:sym typeface="Arial"/>
              </a:rPr>
              <a:t>Personal relationship: </a:t>
            </a:r>
            <a:r>
              <a:rPr lang="en-US" sz="2000" b="0" i="0" u="none" strike="noStrike" cap="none" baseline="0" dirty="0">
                <a:sym typeface="Arial"/>
              </a:rPr>
              <a:t>Prospects offer information based on a personal relationship with the provider’s organization.</a:t>
            </a:r>
          </a:p>
          <a:p>
            <a:pPr marL="685800" lvl="1" indent="-228600"/>
            <a:r>
              <a:rPr lang="en-US" sz="2000" b="1" i="0" u="none" strike="noStrike" cap="none" baseline="0" dirty="0">
                <a:sym typeface="Arial"/>
              </a:rPr>
              <a:t>Incentive-based permission: </a:t>
            </a:r>
            <a:r>
              <a:rPr lang="en-US" sz="2000" b="0" i="0" u="none" strike="noStrike" cap="none" baseline="0" dirty="0">
                <a:sym typeface="Arial"/>
              </a:rPr>
              <a:t>Incentives such as points or free prizes are used to maintain permission to access customer data.</a:t>
            </a:r>
          </a:p>
          <a:p>
            <a:pPr marL="685800" lvl="1" indent="-228600"/>
            <a:r>
              <a:rPr lang="en-US" sz="2000" b="1" i="0" u="none" strike="noStrike" cap="none" baseline="0" dirty="0">
                <a:sym typeface="Arial"/>
              </a:rPr>
              <a:t>Intravenous permission: </a:t>
            </a:r>
            <a:r>
              <a:rPr lang="en-US" sz="2000" b="0" i="0" u="none" strike="noStrike" cap="none" baseline="0" dirty="0">
                <a:sym typeface="Arial"/>
              </a:rPr>
              <a:t>Customers become dependent on the company, and the supplier controls the supply of certain goods or services.</a:t>
            </a:r>
            <a:endParaRPr lang="en-US" sz="2000" u="none" dirty="0"/>
          </a:p>
          <a:p>
            <a:pPr indent="-228600"/>
            <a:endParaRPr lang="en-US" sz="2000" dirty="0"/>
          </a:p>
        </p:txBody>
      </p:sp>
    </p:spTree>
    <p:extLst>
      <p:ext uri="{BB962C8B-B14F-4D97-AF65-F5344CB8AC3E}">
        <p14:creationId xmlns:p14="http://schemas.microsoft.com/office/powerpoint/2010/main" val="141448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C6DE-A69E-25D9-C1C9-7D369170C0F8}"/>
              </a:ext>
            </a:extLst>
          </p:cNvPr>
          <p:cNvSpPr>
            <a:spLocks noGrp="1"/>
          </p:cNvSpPr>
          <p:nvPr>
            <p:ph type="title"/>
          </p:nvPr>
        </p:nvSpPr>
        <p:spPr/>
        <p:txBody>
          <a:bodyPr/>
          <a:lstStyle/>
          <a:p>
            <a:r>
              <a:rPr lang="en-US" dirty="0"/>
              <a:t>Reconciling the Different Marketing Approaches </a:t>
            </a:r>
          </a:p>
        </p:txBody>
      </p:sp>
      <p:sp>
        <p:nvSpPr>
          <p:cNvPr id="4" name="Oval 3">
            <a:extLst>
              <a:ext uri="{FF2B5EF4-FFF2-40B4-BE49-F238E27FC236}">
                <a16:creationId xmlns:a16="http://schemas.microsoft.com/office/drawing/2014/main" id="{106D3CE7-919F-AD67-BA3B-6B335E19BF9E}"/>
              </a:ext>
            </a:extLst>
          </p:cNvPr>
          <p:cNvSpPr/>
          <p:nvPr/>
        </p:nvSpPr>
        <p:spPr>
          <a:xfrm>
            <a:off x="4631376" y="1312651"/>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5" name="Oval 4">
            <a:extLst>
              <a:ext uri="{FF2B5EF4-FFF2-40B4-BE49-F238E27FC236}">
                <a16:creationId xmlns:a16="http://schemas.microsoft.com/office/drawing/2014/main" id="{AC559CEC-CFE2-A4BC-4201-D8AC096948F8}"/>
              </a:ext>
            </a:extLst>
          </p:cNvPr>
          <p:cNvSpPr/>
          <p:nvPr/>
        </p:nvSpPr>
        <p:spPr>
          <a:xfrm>
            <a:off x="2814451"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sp>
        <p:nvSpPr>
          <p:cNvPr id="6" name="Oval 5">
            <a:extLst>
              <a:ext uri="{FF2B5EF4-FFF2-40B4-BE49-F238E27FC236}">
                <a16:creationId xmlns:a16="http://schemas.microsoft.com/office/drawing/2014/main" id="{C3D7BA47-CBCD-1FFB-ADE1-070F3CBD87F4}"/>
              </a:ext>
            </a:extLst>
          </p:cNvPr>
          <p:cNvSpPr/>
          <p:nvPr/>
        </p:nvSpPr>
        <p:spPr>
          <a:xfrm>
            <a:off x="8738258" y="2510078"/>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Image</a:t>
            </a:r>
          </a:p>
        </p:txBody>
      </p:sp>
      <p:sp>
        <p:nvSpPr>
          <p:cNvPr id="7" name="Oval 6">
            <a:extLst>
              <a:ext uri="{FF2B5EF4-FFF2-40B4-BE49-F238E27FC236}">
                <a16:creationId xmlns:a16="http://schemas.microsoft.com/office/drawing/2014/main" id="{03D3DE9D-809F-6399-1DC7-2FC904B52E38}"/>
              </a:ext>
            </a:extLst>
          </p:cNvPr>
          <p:cNvSpPr/>
          <p:nvPr/>
        </p:nvSpPr>
        <p:spPr>
          <a:xfrm>
            <a:off x="6448301"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390336FF-F53C-14EF-F7A3-7FDF712CF6E1}"/>
              </a:ext>
            </a:extLst>
          </p:cNvPr>
          <p:cNvSpPr/>
          <p:nvPr/>
        </p:nvSpPr>
        <p:spPr>
          <a:xfrm>
            <a:off x="524492"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9" name="Oval 8">
            <a:extLst>
              <a:ext uri="{FF2B5EF4-FFF2-40B4-BE49-F238E27FC236}">
                <a16:creationId xmlns:a16="http://schemas.microsoft.com/office/drawing/2014/main" id="{81867FED-6BBB-1DA9-9015-1A6961587471}"/>
              </a:ext>
            </a:extLst>
          </p:cNvPr>
          <p:cNvSpPr/>
          <p:nvPr/>
        </p:nvSpPr>
        <p:spPr>
          <a:xfrm>
            <a:off x="524493" y="4721291"/>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Mass Custom Marketing</a:t>
            </a:r>
          </a:p>
        </p:txBody>
      </p:sp>
      <p:sp>
        <p:nvSpPr>
          <p:cNvPr id="10" name="Oval 9">
            <a:extLst>
              <a:ext uri="{FF2B5EF4-FFF2-40B4-BE49-F238E27FC236}">
                <a16:creationId xmlns:a16="http://schemas.microsoft.com/office/drawing/2014/main" id="{7D9D3B97-317F-C08A-28D6-54B2FEC829CE}"/>
              </a:ext>
            </a:extLst>
          </p:cNvPr>
          <p:cNvSpPr/>
          <p:nvPr/>
        </p:nvSpPr>
        <p:spPr>
          <a:xfrm>
            <a:off x="2814451" y="4721290"/>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1-to-1 Marketing</a:t>
            </a:r>
          </a:p>
        </p:txBody>
      </p:sp>
      <p:sp>
        <p:nvSpPr>
          <p:cNvPr id="11" name="Oval 10">
            <a:extLst>
              <a:ext uri="{FF2B5EF4-FFF2-40B4-BE49-F238E27FC236}">
                <a16:creationId xmlns:a16="http://schemas.microsoft.com/office/drawing/2014/main" id="{1CEAA9CF-D434-2E8B-13D5-321F98EF9ADB}"/>
              </a:ext>
            </a:extLst>
          </p:cNvPr>
          <p:cNvSpPr/>
          <p:nvPr/>
        </p:nvSpPr>
        <p:spPr>
          <a:xfrm>
            <a:off x="6448300" y="4721290"/>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Permission Marketing</a:t>
            </a:r>
          </a:p>
        </p:txBody>
      </p:sp>
      <p:sp>
        <p:nvSpPr>
          <p:cNvPr id="12" name="Oval 11">
            <a:extLst>
              <a:ext uri="{FF2B5EF4-FFF2-40B4-BE49-F238E27FC236}">
                <a16:creationId xmlns:a16="http://schemas.microsoft.com/office/drawing/2014/main" id="{F8F092C4-BC62-15AC-66F8-F485FBE35E81}"/>
              </a:ext>
            </a:extLst>
          </p:cNvPr>
          <p:cNvSpPr/>
          <p:nvPr/>
        </p:nvSpPr>
        <p:spPr>
          <a:xfrm>
            <a:off x="8738259" y="4722138"/>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Experiential Marketing</a:t>
            </a:r>
          </a:p>
        </p:txBody>
      </p:sp>
      <p:cxnSp>
        <p:nvCxnSpPr>
          <p:cNvPr id="14" name="Straight Arrow Connector 13">
            <a:extLst>
              <a:ext uri="{FF2B5EF4-FFF2-40B4-BE49-F238E27FC236}">
                <a16:creationId xmlns:a16="http://schemas.microsoft.com/office/drawing/2014/main" id="{48187C20-4080-D03F-271D-AE5A6273C634}"/>
              </a:ext>
            </a:extLst>
          </p:cNvPr>
          <p:cNvCxnSpPr>
            <a:stCxn id="8" idx="0"/>
            <a:endCxn id="4" idx="2"/>
          </p:cNvCxnSpPr>
          <p:nvPr/>
        </p:nvCxnSpPr>
        <p:spPr>
          <a:xfrm flipV="1">
            <a:off x="1432955" y="1722350"/>
            <a:ext cx="3198421" cy="787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82FEB-FE2C-7EBE-DD27-DE5F72891DC0}"/>
              </a:ext>
            </a:extLst>
          </p:cNvPr>
          <p:cNvCxnSpPr>
            <a:cxnSpLocks/>
            <a:stCxn id="5" idx="0"/>
            <a:endCxn id="4" idx="3"/>
          </p:cNvCxnSpPr>
          <p:nvPr/>
        </p:nvCxnSpPr>
        <p:spPr>
          <a:xfrm flipV="1">
            <a:off x="3722914" y="2012050"/>
            <a:ext cx="1174545" cy="498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8C1FFC8-82DE-4DA6-C328-7D3500FBCB00}"/>
              </a:ext>
            </a:extLst>
          </p:cNvPr>
          <p:cNvCxnSpPr>
            <a:cxnSpLocks/>
            <a:stCxn id="7" idx="0"/>
            <a:endCxn id="4" idx="5"/>
          </p:cNvCxnSpPr>
          <p:nvPr/>
        </p:nvCxnSpPr>
        <p:spPr>
          <a:xfrm flipH="1" flipV="1">
            <a:off x="6182218" y="2012050"/>
            <a:ext cx="1174546" cy="498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D869F26-7AA1-38B5-3603-3DF37330CF66}"/>
              </a:ext>
            </a:extLst>
          </p:cNvPr>
          <p:cNvCxnSpPr>
            <a:cxnSpLocks/>
            <a:stCxn id="6" idx="0"/>
            <a:endCxn id="4" idx="6"/>
          </p:cNvCxnSpPr>
          <p:nvPr/>
        </p:nvCxnSpPr>
        <p:spPr>
          <a:xfrm flipH="1" flipV="1">
            <a:off x="6448301" y="1722350"/>
            <a:ext cx="3198420" cy="787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5AEE874-06EA-F5DC-A64A-A67EDDF9BE81}"/>
              </a:ext>
            </a:extLst>
          </p:cNvPr>
          <p:cNvCxnSpPr>
            <a:cxnSpLocks/>
            <a:stCxn id="9" idx="0"/>
            <a:endCxn id="5" idx="4"/>
          </p:cNvCxnSpPr>
          <p:nvPr/>
        </p:nvCxnSpPr>
        <p:spPr>
          <a:xfrm flipV="1">
            <a:off x="1432956" y="3329476"/>
            <a:ext cx="2289958" cy="1391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05676B7-CBCE-6A03-DD1F-B14667FE993C}"/>
              </a:ext>
            </a:extLst>
          </p:cNvPr>
          <p:cNvCxnSpPr>
            <a:cxnSpLocks/>
            <a:stCxn id="10" idx="0"/>
            <a:endCxn id="5" idx="4"/>
          </p:cNvCxnSpPr>
          <p:nvPr/>
        </p:nvCxnSpPr>
        <p:spPr>
          <a:xfrm flipV="1">
            <a:off x="3722914" y="3329476"/>
            <a:ext cx="0" cy="139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958FAB8-99A1-D9A0-BA27-E7366F1E45FA}"/>
              </a:ext>
            </a:extLst>
          </p:cNvPr>
          <p:cNvCxnSpPr>
            <a:cxnSpLocks/>
            <a:stCxn id="11" idx="0"/>
            <a:endCxn id="5" idx="4"/>
          </p:cNvCxnSpPr>
          <p:nvPr/>
        </p:nvCxnSpPr>
        <p:spPr>
          <a:xfrm flipH="1" flipV="1">
            <a:off x="3722914" y="3329476"/>
            <a:ext cx="3633849" cy="139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6F3D0F8-6B24-664E-E962-802C67E8F986}"/>
              </a:ext>
            </a:extLst>
          </p:cNvPr>
          <p:cNvCxnSpPr>
            <a:cxnSpLocks/>
            <a:stCxn id="12" idx="0"/>
            <a:endCxn id="6" idx="4"/>
          </p:cNvCxnSpPr>
          <p:nvPr/>
        </p:nvCxnSpPr>
        <p:spPr>
          <a:xfrm flipH="1" flipV="1">
            <a:off x="9646721" y="3329475"/>
            <a:ext cx="1" cy="13926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90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A06E9-C4FF-51F5-CF56-5ECB0BFD782C}"/>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Product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0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Perceived Quality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What is perceived quality?</a:t>
            </a:r>
          </a:p>
          <a:p>
            <a:pPr indent="-228600"/>
            <a:r>
              <a:rPr lang="en-US" sz="2200" dirty="0"/>
              <a:t>Customers’ perceptions of overall quality or superiority of a product or service</a:t>
            </a:r>
          </a:p>
          <a:p>
            <a:pPr lvl="1" indent="-228600"/>
            <a:r>
              <a:rPr lang="en-US" sz="2200" dirty="0"/>
              <a:t>Compared with alternative</a:t>
            </a:r>
          </a:p>
          <a:p>
            <a:pPr lvl="1" indent="-228600"/>
            <a:r>
              <a:rPr lang="en-US" sz="2200" dirty="0"/>
              <a:t>With respect to its intended purpose</a:t>
            </a:r>
          </a:p>
        </p:txBody>
      </p:sp>
    </p:spTree>
    <p:extLst>
      <p:ext uri="{BB962C8B-B14F-4D97-AF65-F5344CB8AC3E}">
        <p14:creationId xmlns:p14="http://schemas.microsoft.com/office/powerpoint/2010/main" val="57978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2710D2-BDE8-204A-59D3-B137AE88E90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Perceived Quality Dimensions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E7D999-1EC3-9F75-4EDE-3A1A76D9308D}"/>
              </a:ext>
            </a:extLst>
          </p:cNvPr>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Primary ingredients </a:t>
            </a:r>
          </a:p>
          <a:p>
            <a:pPr indent="-228600"/>
            <a:r>
              <a:rPr lang="en-US" sz="2200" dirty="0"/>
              <a:t>Supplementary features </a:t>
            </a:r>
          </a:p>
          <a:p>
            <a:pPr indent="-228600"/>
            <a:r>
              <a:rPr lang="en-US" sz="2200" dirty="0"/>
              <a:t>Product reliability </a:t>
            </a:r>
          </a:p>
          <a:p>
            <a:pPr indent="-228600"/>
            <a:r>
              <a:rPr lang="en-US" sz="2200" dirty="0"/>
              <a:t>Durability </a:t>
            </a:r>
          </a:p>
          <a:p>
            <a:pPr indent="-228600"/>
            <a:r>
              <a:rPr lang="en-US" sz="2200" dirty="0"/>
              <a:t>Serviceability </a:t>
            </a:r>
          </a:p>
          <a:p>
            <a:pPr indent="-228600"/>
            <a:r>
              <a:rPr lang="en-US" sz="2200" dirty="0"/>
              <a:t>Style</a:t>
            </a:r>
          </a:p>
          <a:p>
            <a:pPr indent="-228600"/>
            <a:r>
              <a:rPr lang="en-US" sz="2200" dirty="0"/>
              <a:t>Design</a:t>
            </a:r>
          </a:p>
        </p:txBody>
      </p:sp>
    </p:spTree>
    <p:extLst>
      <p:ext uri="{BB962C8B-B14F-4D97-AF65-F5344CB8AC3E}">
        <p14:creationId xmlns:p14="http://schemas.microsoft.com/office/powerpoint/2010/main" val="4280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Managing Customers Post-Purchase </a:t>
            </a:r>
            <a:r>
              <a:rPr lang="en-US" sz="4400" b="0" kern="1200">
                <a:solidFill>
                  <a:schemeClr val="tx1"/>
                </a:solidFill>
                <a:latin typeface="+mj-lt"/>
                <a:ea typeface="+mj-ea"/>
                <a:cs typeface="+mj-cs"/>
              </a:rPr>
              <a:t>(1 of 2)</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Content Placeholder 2">
            <a:extLst>
              <a:ext uri="{FF2B5EF4-FFF2-40B4-BE49-F238E27FC236}">
                <a16:creationId xmlns:a16="http://schemas.microsoft.com/office/drawing/2014/main" id="{8AC1A711-0776-84A9-A35A-0D29D00C8DAF}"/>
              </a:ext>
            </a:extLst>
          </p:cNvPr>
          <p:cNvGraphicFramePr>
            <a:graphicFrameLocks noGrp="1"/>
          </p:cNvGraphicFramePr>
          <p:nvPr>
            <p:ph sz="quarter" idx="13"/>
            <p:extLst>
              <p:ext uri="{D42A27DB-BD31-4B8C-83A1-F6EECF244321}">
                <p14:modId xmlns:p14="http://schemas.microsoft.com/office/powerpoint/2010/main" val="198315619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52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graphicEl>
                                              <a:dgm id="{C85BB14D-F4EA-465F-A6BB-0880F6B81A9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graphicEl>
                                              <a:dgm id="{C441ED28-2F07-4790-8BAC-C2B640A812D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graphicEl>
                                              <a:dgm id="{4DD18715-791B-43BB-879E-4ACED837CB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graphicEl>
                                              <a:dgm id="{2C189221-F3CB-4E45-9A20-2137D6529D6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graphicEl>
                                              <a:dgm id="{0542E009-89D1-4225-B0CC-4CBE56CC105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graphicEl>
                                              <a:dgm id="{E54355AA-1076-4A18-AF1F-8771542068D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graphicEl>
                                              <a:dgm id="{B42EDE2C-8922-49B5-932F-7356C6EDE35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graphicEl>
                                              <a:dgm id="{727A4801-F0DD-4B0B-8AB7-89C774D7292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graphicEl>
                                              <a:dgm id="{A44314D9-4FB0-4349-B1ED-E470B2756A4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graphicEl>
                                              <a:dgm id="{976F8342-08DC-4F09-B398-D08C5A78D44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letter&#10;&#10;Description automatically generated">
            <a:extLst>
              <a:ext uri="{FF2B5EF4-FFF2-40B4-BE49-F238E27FC236}">
                <a16:creationId xmlns:a16="http://schemas.microsoft.com/office/drawing/2014/main" id="{6CB49D0A-2673-260E-776B-30EC05165029}"/>
              </a:ext>
            </a:extLst>
          </p:cNvPr>
          <p:cNvPicPr>
            <a:picLocks noChangeAspect="1"/>
          </p:cNvPicPr>
          <p:nvPr/>
        </p:nvPicPr>
        <p:blipFill rotWithShape="1">
          <a:blip r:embed="rId3"/>
          <a:srcRect l="9246" r="2061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7" descr="A picture containing text, indoor, ceiling&#10;&#10;Description automatically generated">
            <a:extLst>
              <a:ext uri="{FF2B5EF4-FFF2-40B4-BE49-F238E27FC236}">
                <a16:creationId xmlns:a16="http://schemas.microsoft.com/office/drawing/2014/main" id="{2AE46502-32FA-4FBA-34F0-E2C0E5A89A8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7193" r="5589"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 name="Picture 9" descr="A group of people in clothing&#10;&#10;Description automatically generated with medium confidence">
            <a:extLst>
              <a:ext uri="{FF2B5EF4-FFF2-40B4-BE49-F238E27FC236}">
                <a16:creationId xmlns:a16="http://schemas.microsoft.com/office/drawing/2014/main" id="{95419333-F724-AE69-07DD-E729855B87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7" name="Freeform: Shape 16">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48056" y="685800"/>
            <a:ext cx="2807208" cy="1325563"/>
          </a:xfrm>
        </p:spPr>
        <p:txBody>
          <a:bodyPr vert="horz" lIns="91440" tIns="45720" rIns="91440" bIns="45720" rtlCol="0" anchor="ctr">
            <a:normAutofit/>
          </a:bodyPr>
          <a:lstStyle/>
          <a:p>
            <a:pPr>
              <a:lnSpc>
                <a:spcPct val="90000"/>
              </a:lnSpc>
              <a:spcBef>
                <a:spcPct val="0"/>
              </a:spcBef>
            </a:pPr>
            <a:r>
              <a:rPr lang="en-US" sz="2800" kern="1200">
                <a:solidFill>
                  <a:schemeClr val="tx1"/>
                </a:solidFill>
                <a:latin typeface="+mj-lt"/>
                <a:ea typeface="+mj-ea"/>
                <a:cs typeface="+mj-cs"/>
              </a:rPr>
              <a:t>Managing Customers Post-Purchase </a:t>
            </a:r>
            <a:r>
              <a:rPr lang="en-US" sz="2800" b="0" kern="1200">
                <a:solidFill>
                  <a:schemeClr val="tx1"/>
                </a:solidFill>
                <a:latin typeface="+mj-lt"/>
                <a:ea typeface="+mj-ea"/>
                <a:cs typeface="+mj-cs"/>
              </a:rPr>
              <a:t>(2 of 2)</a:t>
            </a:r>
            <a:endParaRPr lang="en-US" sz="2800" kern="120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448056" y="2258568"/>
            <a:ext cx="2807208" cy="3922776"/>
          </a:xfrm>
        </p:spPr>
        <p:txBody>
          <a:bodyPr vert="horz" lIns="91440" tIns="45720" rIns="91440" bIns="45720" rtlCol="0">
            <a:normAutofit/>
          </a:bodyPr>
          <a:lstStyle/>
          <a:p>
            <a:pPr indent="-228600"/>
            <a:r>
              <a:rPr lang="en-US" sz="1600" dirty="0"/>
              <a:t>User Manuals</a:t>
            </a:r>
          </a:p>
          <a:p>
            <a:pPr lvl="1" indent="-228600"/>
            <a:r>
              <a:rPr lang="en-US" sz="1600" dirty="0"/>
              <a:t>DSC</a:t>
            </a:r>
          </a:p>
          <a:p>
            <a:pPr indent="-228600"/>
            <a:r>
              <a:rPr lang="en-US" sz="1600" dirty="0"/>
              <a:t>Customer Service Programs</a:t>
            </a:r>
          </a:p>
          <a:p>
            <a:pPr lvl="1" indent="-228600"/>
            <a:r>
              <a:rPr lang="en-US" sz="1600" dirty="0"/>
              <a:t>Good: adding initials, signatures, cross-selling and up-selling</a:t>
            </a:r>
          </a:p>
          <a:p>
            <a:pPr lvl="1" indent="-228600"/>
            <a:r>
              <a:rPr lang="en-US" sz="1600" dirty="0"/>
              <a:t>Bad: American Airlines</a:t>
            </a:r>
          </a:p>
          <a:p>
            <a:pPr lvl="1" indent="-228600"/>
            <a:r>
              <a:rPr lang="en-US" sz="1600" dirty="0"/>
              <a:t>Brand Communities: reduce support cost(Sephora’s Beauty Talk, Microsoft’s Xbox)</a:t>
            </a:r>
          </a:p>
          <a:p>
            <a:pPr indent="-228600"/>
            <a:r>
              <a:rPr lang="en-US" sz="1600" dirty="0"/>
              <a:t>Loyalty Programs</a:t>
            </a:r>
          </a:p>
          <a:p>
            <a:pPr lvl="1" indent="-228600"/>
            <a:r>
              <a:rPr lang="en-US" sz="1600" dirty="0"/>
              <a:t>AA Advantage</a:t>
            </a:r>
          </a:p>
        </p:txBody>
      </p:sp>
    </p:spTree>
    <p:extLst>
      <p:ext uri="{BB962C8B-B14F-4D97-AF65-F5344CB8AC3E}">
        <p14:creationId xmlns:p14="http://schemas.microsoft.com/office/powerpoint/2010/main" val="301139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283AAA-5E62-14C5-C8A3-515B7E7203F1}"/>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EAC9C1-C12B-2819-A2D3-0DCCD345DD30}"/>
              </a:ext>
            </a:extLst>
          </p:cNvPr>
          <p:cNvSpPr>
            <a:spLocks noGrp="1"/>
          </p:cNvSpPr>
          <p:nvPr>
            <p:ph idx="1"/>
          </p:nvPr>
        </p:nvSpPr>
        <p:spPr>
          <a:xfrm>
            <a:off x="1115568" y="2481943"/>
            <a:ext cx="10168128" cy="3695020"/>
          </a:xfrm>
        </p:spPr>
        <p:txBody>
          <a:bodyPr>
            <a:normAutofit/>
          </a:bodyPr>
          <a:lstStyle/>
          <a:p>
            <a:pPr marL="0" indent="0">
              <a:buNone/>
            </a:pPr>
            <a:r>
              <a:rPr lang="en-US" sz="2200" b="0" i="0">
                <a:effectLst/>
                <a:latin typeface="Lato Extended"/>
              </a:rPr>
              <a:t>Counterfeits are strictly bad for brand owners. </a:t>
            </a:r>
          </a:p>
          <a:p>
            <a:r>
              <a:rPr lang="en-US" sz="2200">
                <a:latin typeface="Lato Extended"/>
              </a:rPr>
              <a:t>True</a:t>
            </a:r>
          </a:p>
          <a:p>
            <a:r>
              <a:rPr lang="en-US" sz="2200">
                <a:latin typeface="Lato Extended"/>
              </a:rPr>
              <a:t>False</a:t>
            </a:r>
            <a:endParaRPr lang="en-US" sz="2200"/>
          </a:p>
        </p:txBody>
      </p:sp>
    </p:spTree>
    <p:extLst>
      <p:ext uri="{BB962C8B-B14F-4D97-AF65-F5344CB8AC3E}">
        <p14:creationId xmlns:p14="http://schemas.microsoft.com/office/powerpoint/2010/main" val="3992052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34276-479B-EE76-B2BA-EF84B48442E2}"/>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Pricing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6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426720"/>
            <a:ext cx="10506456" cy="1919141"/>
          </a:xfrm>
        </p:spPr>
        <p:txBody>
          <a:bodyPr vert="horz" lIns="91440" tIns="45720" rIns="91440" bIns="45720" rtlCol="0" anchor="b">
            <a:normAutofit/>
          </a:bodyPr>
          <a:lstStyle/>
          <a:p>
            <a:pPr>
              <a:lnSpc>
                <a:spcPct val="90000"/>
              </a:lnSpc>
              <a:spcBef>
                <a:spcPct val="0"/>
              </a:spcBef>
            </a:pPr>
            <a:r>
              <a:rPr lang="en-US" altLang="en-US" sz="6000" kern="1200">
                <a:solidFill>
                  <a:schemeClr val="tx1"/>
                </a:solidFill>
                <a:latin typeface="+mj-lt"/>
                <a:ea typeface="+mj-ea"/>
                <a:cs typeface="+mj-cs"/>
              </a:rPr>
              <a:t>Pricing Strategy</a:t>
            </a:r>
            <a:endParaRPr lang="en-US" sz="6000" kern="1200">
              <a:solidFill>
                <a:schemeClr val="tx1"/>
              </a:solidFill>
              <a:latin typeface="+mj-lt"/>
              <a:ea typeface="+mj-ea"/>
              <a:cs typeface="+mj-cs"/>
            </a:endParaRPr>
          </a:p>
        </p:txBody>
      </p:sp>
      <p:sp>
        <p:nvSpPr>
          <p:cNvPr id="17"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41248" y="3337269"/>
            <a:ext cx="10509504" cy="2905686"/>
          </a:xfrm>
        </p:spPr>
        <p:txBody>
          <a:bodyPr vert="horz" lIns="91440" tIns="45720" rIns="91440" bIns="45720" rtlCol="0">
            <a:normAutofit/>
          </a:bodyPr>
          <a:lstStyle/>
          <a:p>
            <a:pPr indent="-228600"/>
            <a:r>
              <a:rPr lang="en-US" sz="2200" dirty="0"/>
              <a:t>Price is the one revenue-generating element of the traditional marketing mix</a:t>
            </a:r>
          </a:p>
          <a:p>
            <a:pPr lvl="1" indent="-228600"/>
            <a:r>
              <a:rPr lang="en-US" sz="2200" dirty="0"/>
              <a:t>Price premiums are among the most important benefits of building a strong brand</a:t>
            </a:r>
          </a:p>
        </p:txBody>
      </p:sp>
    </p:spTree>
    <p:extLst>
      <p:ext uri="{BB962C8B-B14F-4D97-AF65-F5344CB8AC3E}">
        <p14:creationId xmlns:p14="http://schemas.microsoft.com/office/powerpoint/2010/main" val="29740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000">
                <a:ea typeface="+mj-ea"/>
                <a:cs typeface="+mj-cs"/>
              </a:rPr>
              <a:t>Consumer Price Perceptions</a:t>
            </a:r>
            <a:endParaRPr lang="en-US" sz="5000">
              <a:ea typeface="+mj-ea"/>
              <a:cs typeface="+mj-cs"/>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Choosing a pricing strategy to build brand equity means determining</a:t>
            </a:r>
          </a:p>
          <a:p>
            <a:pPr lvl="1" indent="-228600"/>
            <a:r>
              <a:rPr lang="en-US" sz="2200" dirty="0"/>
              <a:t>A method for setting current prices, and</a:t>
            </a:r>
          </a:p>
          <a:p>
            <a:pPr lvl="1" indent="-228600"/>
            <a:r>
              <a:rPr lang="en-US" sz="2200" dirty="0"/>
              <a:t>A policy for choosing the depth and duration of promotions and discounts</a:t>
            </a:r>
          </a:p>
        </p:txBody>
      </p:sp>
      <p:pic>
        <p:nvPicPr>
          <p:cNvPr id="12" name="Picture 11" descr="Colourful sticky notes">
            <a:extLst>
              <a:ext uri="{FF2B5EF4-FFF2-40B4-BE49-F238E27FC236}">
                <a16:creationId xmlns:a16="http://schemas.microsoft.com/office/drawing/2014/main" id="{378D17C1-1984-85BB-57AD-5709814856DB}"/>
              </a:ext>
            </a:extLst>
          </p:cNvPr>
          <p:cNvPicPr>
            <a:picLocks noChangeAspect="1"/>
          </p:cNvPicPr>
          <p:nvPr/>
        </p:nvPicPr>
        <p:blipFill rotWithShape="1">
          <a:blip r:embed="rId3"/>
          <a:srcRect l="25022" r="802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129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DF1D-1325-665F-8EC1-CEC1F269FD2D}"/>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5400">
                <a:ea typeface="+mj-ea"/>
                <a:cs typeface="+mj-cs"/>
              </a:rPr>
              <a:t>Razor-and-blades pricing </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F2DD75-32C8-46E8-F79A-BACA7BE27951}"/>
              </a:ext>
            </a:extLst>
          </p:cNvPr>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Gillette</a:t>
            </a:r>
          </a:p>
          <a:p>
            <a:pPr indent="-228600"/>
            <a:r>
              <a:rPr lang="en-US" sz="2200" dirty="0"/>
              <a:t>HP </a:t>
            </a:r>
          </a:p>
          <a:p>
            <a:pPr marL="0" indent="-228600"/>
            <a:endParaRPr lang="en-US" sz="2200" dirty="0"/>
          </a:p>
        </p:txBody>
      </p:sp>
      <p:pic>
        <p:nvPicPr>
          <p:cNvPr id="7" name="Picture 6" descr="Logo&#10;&#10;Description automatically generated">
            <a:extLst>
              <a:ext uri="{FF2B5EF4-FFF2-40B4-BE49-F238E27FC236}">
                <a16:creationId xmlns:a16="http://schemas.microsoft.com/office/drawing/2014/main" id="{87EB3B48-3C9A-7E54-7842-234CC4C7F50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5963" y="329183"/>
            <a:ext cx="3429969" cy="3429969"/>
          </a:xfrm>
          <a:prstGeom prst="rect">
            <a:avLst/>
          </a:prstGeom>
        </p:spPr>
      </p:pic>
      <p:pic>
        <p:nvPicPr>
          <p:cNvPr id="5" name="Picture 4" descr="Logo&#10;&#10;Description automatically generated">
            <a:extLst>
              <a:ext uri="{FF2B5EF4-FFF2-40B4-BE49-F238E27FC236}">
                <a16:creationId xmlns:a16="http://schemas.microsoft.com/office/drawing/2014/main" id="{5CAF5F0A-FAB6-11F3-46CC-1A3C952B5B3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73668" y="4079193"/>
            <a:ext cx="2176272" cy="2176272"/>
          </a:xfrm>
          <a:prstGeom prst="rect">
            <a:avLst/>
          </a:prstGeom>
        </p:spPr>
      </p:pic>
    </p:spTree>
    <p:extLst>
      <p:ext uri="{BB962C8B-B14F-4D97-AF65-F5344CB8AC3E}">
        <p14:creationId xmlns:p14="http://schemas.microsoft.com/office/powerpoint/2010/main" val="170567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40217-A925-508C-2F46-40410E758D3D}"/>
              </a:ext>
            </a:extLst>
          </p:cNvPr>
          <p:cNvSpPr>
            <a:spLocks noGrp="1"/>
          </p:cNvSpPr>
          <p:nvPr>
            <p:ph type="title"/>
          </p:nvPr>
        </p:nvSpPr>
        <p:spPr>
          <a:xfrm>
            <a:off x="612648" y="1078992"/>
            <a:ext cx="6272784" cy="1545336"/>
          </a:xfrm>
        </p:spPr>
        <p:txBody>
          <a:bodyPr vert="horz" lIns="91440" tIns="45720" rIns="91440" bIns="45720" rtlCol="0" anchor="b">
            <a:normAutofit/>
          </a:bodyPr>
          <a:lstStyle/>
          <a:p>
            <a:pPr>
              <a:lnSpc>
                <a:spcPct val="90000"/>
              </a:lnSpc>
              <a:spcBef>
                <a:spcPct val="0"/>
              </a:spcBef>
            </a:pPr>
            <a:r>
              <a:rPr lang="en-US" sz="5200" kern="1200">
                <a:solidFill>
                  <a:schemeClr val="tx1"/>
                </a:solidFill>
                <a:latin typeface="+mj-lt"/>
                <a:ea typeface="+mj-ea"/>
                <a:cs typeface="+mj-cs"/>
              </a:rPr>
              <a:t>Freemium Pricing</a:t>
            </a:r>
          </a:p>
        </p:txBody>
      </p:sp>
      <p:sp>
        <p:nvSpPr>
          <p:cNvPr id="23" name="Rectangle 18">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Icon&#10;&#10;Description automatically generated">
            <a:extLst>
              <a:ext uri="{FF2B5EF4-FFF2-40B4-BE49-F238E27FC236}">
                <a16:creationId xmlns:a16="http://schemas.microsoft.com/office/drawing/2014/main" id="{BBC0A800-ABFD-FC67-88F0-AEBC466EFF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817" r="1" b="25488"/>
          <a:stretch/>
        </p:blipFill>
        <p:spPr>
          <a:xfrm>
            <a:off x="7684008" y="1"/>
            <a:ext cx="4507992" cy="2240280"/>
          </a:xfrm>
          <a:prstGeom prst="rect">
            <a:avLst/>
          </a:prstGeom>
        </p:spPr>
      </p:pic>
      <p:sp>
        <p:nvSpPr>
          <p:cNvPr id="21" name="Rectangle 2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5DD3C3-BFED-C6A1-1657-F8ADC452D230}"/>
              </a:ext>
            </a:extLst>
          </p:cNvPr>
          <p:cNvSpPr>
            <a:spLocks noGrp="1"/>
          </p:cNvSpPr>
          <p:nvPr>
            <p:ph sz="quarter" idx="13"/>
          </p:nvPr>
        </p:nvSpPr>
        <p:spPr>
          <a:xfrm>
            <a:off x="612648" y="3355848"/>
            <a:ext cx="6272784" cy="2825496"/>
          </a:xfrm>
        </p:spPr>
        <p:txBody>
          <a:bodyPr vert="horz" lIns="91440" tIns="45720" rIns="91440" bIns="45720" rtlCol="0">
            <a:normAutofit/>
          </a:bodyPr>
          <a:lstStyle/>
          <a:p>
            <a:pPr indent="-228600"/>
            <a:r>
              <a:rPr lang="en-US" sz="2200" dirty="0"/>
              <a:t>Free service then premium tier</a:t>
            </a:r>
          </a:p>
          <a:p>
            <a:pPr indent="-228600"/>
            <a:r>
              <a:rPr lang="en-US" sz="2200" dirty="0"/>
              <a:t>Dropbox, LinkedIn, Spotify</a:t>
            </a:r>
          </a:p>
        </p:txBody>
      </p:sp>
      <p:pic>
        <p:nvPicPr>
          <p:cNvPr id="8" name="Picture 7" descr="Logo&#10;&#10;Description automatically generated">
            <a:extLst>
              <a:ext uri="{FF2B5EF4-FFF2-40B4-BE49-F238E27FC236}">
                <a16:creationId xmlns:a16="http://schemas.microsoft.com/office/drawing/2014/main" id="{AC4EBF9A-CEAE-AB9D-5EC1-74CD17FA19E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3591" b="20148"/>
          <a:stretch/>
        </p:blipFill>
        <p:spPr>
          <a:xfrm>
            <a:off x="7684008" y="2308860"/>
            <a:ext cx="4507992" cy="2240280"/>
          </a:xfrm>
          <a:prstGeom prst="rect">
            <a:avLst/>
          </a:prstGeom>
        </p:spPr>
      </p:pic>
      <p:pic>
        <p:nvPicPr>
          <p:cNvPr id="5" name="Picture 4" descr="A picture containing text, clipart, vector graphics&#10;&#10;Description automatically generated">
            <a:extLst>
              <a:ext uri="{FF2B5EF4-FFF2-40B4-BE49-F238E27FC236}">
                <a16:creationId xmlns:a16="http://schemas.microsoft.com/office/drawing/2014/main" id="{BD3FBDAD-2469-8270-FFD7-8CDBF282DC2B}"/>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6334" r="2610" b="-2"/>
          <a:stretch/>
        </p:blipFill>
        <p:spPr>
          <a:xfrm>
            <a:off x="7684008" y="4617720"/>
            <a:ext cx="4507992" cy="2240280"/>
          </a:xfrm>
          <a:prstGeom prst="rect">
            <a:avLst/>
          </a:prstGeom>
        </p:spPr>
      </p:pic>
      <p:sp>
        <p:nvSpPr>
          <p:cNvPr id="6" name="TextBox 5">
            <a:extLst>
              <a:ext uri="{FF2B5EF4-FFF2-40B4-BE49-F238E27FC236}">
                <a16:creationId xmlns:a16="http://schemas.microsoft.com/office/drawing/2014/main" id="{8AB492A9-ACEA-764C-12AC-8F66950930E7}"/>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android4stores.blogspot.com/2015/05/spotify-music-apk-mod.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9" name="TextBox 8">
            <a:extLst>
              <a:ext uri="{FF2B5EF4-FFF2-40B4-BE49-F238E27FC236}">
                <a16:creationId xmlns:a16="http://schemas.microsoft.com/office/drawing/2014/main" id="{2BBC0DA2-3422-EE56-8A48-3B649A62BA83}"/>
              </a:ext>
            </a:extLst>
          </p:cNvPr>
          <p:cNvSpPr txBox="1"/>
          <p:nvPr/>
        </p:nvSpPr>
        <p:spPr>
          <a:xfrm>
            <a:off x="10005184" y="434908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olivian.ro/linkedin-birthday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260117B9-9744-B95F-1B78-AA09CA4300E8}"/>
              </a:ext>
            </a:extLst>
          </p:cNvPr>
          <p:cNvSpPr txBox="1"/>
          <p:nvPr/>
        </p:nvSpPr>
        <p:spPr>
          <a:xfrm>
            <a:off x="9732672" y="2040226"/>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mleddy.blogspot.com/2012_12_0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4327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3DBF0-4F13-AC42-D5D0-A4C6015D66B9}"/>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spcBef>
                <a:spcPct val="0"/>
              </a:spcBef>
            </a:pPr>
            <a:r>
              <a:rPr lang="en-US" sz="5400">
                <a:ea typeface="+mj-ea"/>
                <a:cs typeface="+mj-cs"/>
              </a:rPr>
              <a:t>Pay-as-you-wish Model</a:t>
            </a:r>
          </a:p>
        </p:txBody>
      </p:sp>
      <p:sp>
        <p:nvSpPr>
          <p:cNvPr id="3" name="Content Placeholder 2">
            <a:extLst>
              <a:ext uri="{FF2B5EF4-FFF2-40B4-BE49-F238E27FC236}">
                <a16:creationId xmlns:a16="http://schemas.microsoft.com/office/drawing/2014/main" id="{76A0C156-C825-553A-5631-FAC15C58967D}"/>
              </a:ext>
            </a:extLst>
          </p:cNvPr>
          <p:cNvSpPr>
            <a:spLocks noGrp="1"/>
          </p:cNvSpPr>
          <p:nvPr>
            <p:ph sz="quarter" idx="13"/>
          </p:nvPr>
        </p:nvSpPr>
        <p:spPr>
          <a:xfrm>
            <a:off x="890339" y="4636008"/>
            <a:ext cx="3734014" cy="1572768"/>
          </a:xfrm>
        </p:spPr>
        <p:txBody>
          <a:bodyPr vert="horz" lIns="91440" tIns="45720" rIns="91440" bIns="45720" rtlCol="0">
            <a:normAutofit/>
          </a:bodyPr>
          <a:lstStyle/>
          <a:p>
            <a:pPr marL="0" indent="0">
              <a:buNone/>
            </a:pPr>
            <a:r>
              <a:rPr lang="en-US" dirty="0"/>
              <a:t>Panera Cares Community Cafes</a:t>
            </a:r>
            <a:endParaRPr lang="en-US"/>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ign, ceiling&#10;&#10;Description automatically generated">
            <a:extLst>
              <a:ext uri="{FF2B5EF4-FFF2-40B4-BE49-F238E27FC236}">
                <a16:creationId xmlns:a16="http://schemas.microsoft.com/office/drawing/2014/main" id="{2FA8DB2A-F021-AAFC-9887-81AE3EE618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166" r="158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98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5-3: Price Tiers in the Ice Cream Market</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he X axis of the graph represents consumer price in cents per four ounce serving, from 0 to 50 cents, expressed in 10 cent intervals. The Y axis represents Consumer reports ratings from low to high, as follows. Fair, Good, Very Good, Excellent, Quality. The range from Fair to Good is labelled as, Commodity. The range from Excellent to quality is labelled as, Specialty. A line begins at the shared zero point of the axes and extends rightward and upward at a 45 degree angle. Data are as follows. Generic falls into the commodity range, with its price range at about 3 cents and its rating fair. Lady Lee falls into the commodity range, with its price at about 3 cents and its rating good. Foremost Borden falls into the commodity range, with its price range at about 10 cents and its rating about halfway between good and very good. Lucerne Deluxe falls into the commodity range, with its price at about 20 cents and its rating good. Seal test falls into the median range, with its price at about 10 cents and its rating very good. Breyer's falls into the median range, with its price at about 20 cents and its rating about halfway between very good and excellent. Baskin Robbins falls into the median range, with its price at about 30 cents. Howard Johnson’s falls into the specialty range, with its price at about 20 cents and its rating excellent. Schrafft’s falls into the specialty range, with its price at about 30 cents and its rating near quality. Haagen Dazs falls into the specialty range, with its price at about 40 cents and its rating excellent."/>
          <p:cNvPicPr>
            <a:picLocks noChangeAspect="1"/>
          </p:cNvPicPr>
          <p:nvPr/>
        </p:nvPicPr>
        <p:blipFill>
          <a:blip r:embed="rId3"/>
          <a:stretch>
            <a:fillRect/>
          </a:stretch>
        </p:blipFill>
        <p:spPr>
          <a:xfrm>
            <a:off x="5414356" y="741774"/>
            <a:ext cx="6408836" cy="5223200"/>
          </a:xfrm>
          <a:prstGeom prst="rect">
            <a:avLst/>
          </a:prstGeom>
        </p:spPr>
      </p:pic>
    </p:spTree>
    <p:extLst>
      <p:ext uri="{BB962C8B-B14F-4D97-AF65-F5344CB8AC3E}">
        <p14:creationId xmlns:p14="http://schemas.microsoft.com/office/powerpoint/2010/main" val="3091967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Figure 5-4: Services Provided by Channel Members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diagram contains 3 parts. Part 1, to the left, lists 7 distribution channels from bottom to top, as follows. Channel 1, discount stores. Channel 2, company stores. Channel 3, mid-tier department stores. Channel 4, Department stores. Channel 5, premier department stores. Channel 6, specialty stores. Channel 7, collection stores. Part 2, in the center, contains a line graph of 15 brands and their pricing strategy according to channel and price range. Part 3 contains price range from 10 dollars at the bottom to the 10 thousand dollars at the top. The line graph data are as follows. Arrow falls into the Discount stores channel and the 10 dollar price range. Van Heusen falls between the discount stores and company stores channels, and into the 10 dollar price range. Chaps falls into the company stores channel and just above the 10 dollar price range. Bass falls between the company stores and mid-tier department stores channels, and in the low end of the price range. Izod falls into the mid-tier department stores channel, and at the top of the low end of the price range. Geoffrey Beene falls between the mid-tier department stores and department stores channels, and in the low middle section of the price range. Kenneth Cole reaction falls into the department stores channel, and in the middle section of the price range. B C B G attitude falls into the department stores channel, and in the middle section of the price range. Michael Kors falls between the department stores and premier department stores channels, and in the upper middle section of the price range. Calvin Klein falls into the premier department stores channel, and in the upper middle section of the price range. Kenneth Cole New York falls between the premiere department stores and specialty stores channels, and in the upper middle section of the price range. Sean John falls into the specialty stores channel, and into the bottom of the high end of the price range. B C B G Max Azra falls into the specialty stores channel, and the high end of the price range. C K Calvin Klein falls into the Collection Stores channel, and the high end of the price range. Calvin Klein collection falls into the collection stores channel, and the 10 thousand dollar price range."/>
          <p:cNvPicPr>
            <a:picLocks noChangeAspect="1"/>
          </p:cNvPicPr>
          <p:nvPr/>
        </p:nvPicPr>
        <p:blipFill>
          <a:blip r:embed="rId3"/>
          <a:stretch>
            <a:fillRect/>
          </a:stretch>
        </p:blipFill>
        <p:spPr>
          <a:xfrm>
            <a:off x="5414356" y="1222436"/>
            <a:ext cx="6408836" cy="4261876"/>
          </a:xfrm>
          <a:prstGeom prst="rect">
            <a:avLst/>
          </a:prstGeom>
        </p:spPr>
      </p:pic>
    </p:spTree>
    <p:extLst>
      <p:ext uri="{BB962C8B-B14F-4D97-AF65-F5344CB8AC3E}">
        <p14:creationId xmlns:p14="http://schemas.microsoft.com/office/powerpoint/2010/main" val="29150676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74F08-64A4-E2FD-1DB4-31086A514C13}"/>
              </a:ext>
            </a:extLst>
          </p:cNvPr>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3400">
                <a:ea typeface="+mj-ea"/>
                <a:cs typeface="+mj-cs"/>
              </a:rPr>
              <a:t>Value-based Pricing</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2">
            <a:extLst>
              <a:ext uri="{FF2B5EF4-FFF2-40B4-BE49-F238E27FC236}">
                <a16:creationId xmlns:a16="http://schemas.microsoft.com/office/drawing/2014/main" id="{8F9BB6EE-5298-4EC3-E9AD-41BDA5B3C4B4}"/>
              </a:ext>
            </a:extLst>
          </p:cNvPr>
          <p:cNvSpPr>
            <a:spLocks noGrp="1"/>
          </p:cNvSpPr>
          <p:nvPr>
            <p:ph sz="quarter" idx="13"/>
          </p:nvPr>
        </p:nvSpPr>
        <p:spPr>
          <a:xfrm>
            <a:off x="411479" y="2688336"/>
            <a:ext cx="4498848" cy="3584448"/>
          </a:xfrm>
        </p:spPr>
        <p:txBody>
          <a:bodyPr vert="horz" lIns="91440" tIns="45720" rIns="91440" bIns="45720" rtlCol="0" anchor="t">
            <a:normAutofit/>
          </a:bodyPr>
          <a:lstStyle/>
          <a:p>
            <a:pPr indent="-228600"/>
            <a:r>
              <a:rPr lang="en-US" sz="1500"/>
              <a:t>Based on product cost (money, time, energy, .etc.)</a:t>
            </a:r>
          </a:p>
          <a:p>
            <a:pPr indent="-228600"/>
            <a:r>
              <a:rPr lang="en-US" sz="1500"/>
              <a:t>Value pricing</a:t>
            </a:r>
          </a:p>
          <a:p>
            <a:pPr lvl="1" indent="-228600"/>
            <a:r>
              <a:rPr lang="en-US" sz="1500"/>
              <a:t>Objective is to uncover the right blend of product quality, product costs, and product prices</a:t>
            </a:r>
          </a:p>
          <a:p>
            <a:pPr lvl="2" indent="-228600"/>
            <a:r>
              <a:rPr lang="en-US" sz="1500"/>
              <a:t>That fully satisfies the needs and wants of consumers</a:t>
            </a:r>
          </a:p>
          <a:p>
            <a:pPr lvl="2" indent="-228600"/>
            <a:r>
              <a:rPr lang="en-US" sz="1500"/>
              <a:t>As well as the profit targets of the firm</a:t>
            </a:r>
          </a:p>
          <a:p>
            <a:pPr indent="-228600"/>
            <a:r>
              <a:rPr lang="en-US" sz="1500"/>
              <a:t>Successful value-pricing strategy should strike a balance among</a:t>
            </a:r>
          </a:p>
          <a:p>
            <a:pPr lvl="1" indent="-228600"/>
            <a:r>
              <a:rPr lang="en-US" sz="1500"/>
              <a:t>Product design and delivery</a:t>
            </a:r>
          </a:p>
          <a:p>
            <a:pPr lvl="1" indent="-228600"/>
            <a:r>
              <a:rPr lang="en-US" sz="1500"/>
              <a:t>Product costs, and</a:t>
            </a:r>
          </a:p>
          <a:p>
            <a:pPr lvl="1" indent="-228600"/>
            <a:r>
              <a:rPr lang="en-US" sz="1500"/>
              <a:t>Product prices</a:t>
            </a:r>
          </a:p>
          <a:p>
            <a:pPr indent="-228600"/>
            <a:endParaRPr lang="en-US" sz="1500"/>
          </a:p>
        </p:txBody>
      </p:sp>
      <p:pic>
        <p:nvPicPr>
          <p:cNvPr id="5" name="Picture 4">
            <a:extLst>
              <a:ext uri="{FF2B5EF4-FFF2-40B4-BE49-F238E27FC236}">
                <a16:creationId xmlns:a16="http://schemas.microsoft.com/office/drawing/2014/main" id="{E34756C3-34D1-334D-B604-5F118337935A}"/>
              </a:ext>
            </a:extLst>
          </p:cNvPr>
          <p:cNvPicPr>
            <a:picLocks noChangeAspect="1"/>
          </p:cNvPicPr>
          <p:nvPr/>
        </p:nvPicPr>
        <p:blipFill rotWithShape="1">
          <a:blip r:embed="rId3"/>
          <a:srcRect l="34206" r="933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974288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200" dirty="0">
                <a:ea typeface="+mj-ea"/>
                <a:cs typeface="+mj-cs"/>
              </a:rPr>
              <a:t>Setting Prices to Build Brand Equity</a:t>
            </a:r>
            <a:endParaRPr lang="en-US" sz="4200" dirty="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a:t>Just delivering good value is not sufficient for achieving pricing success</a:t>
            </a:r>
          </a:p>
          <a:p>
            <a:pPr lvl="1" indent="-228600"/>
            <a:r>
              <a:rPr lang="en-US" sz="2200"/>
              <a:t>Consumers need to understand and appreciate the value of the brand</a:t>
            </a:r>
          </a:p>
          <a:p>
            <a:pPr lvl="1" indent="-228600"/>
            <a:r>
              <a:rPr lang="en-US" sz="2200"/>
              <a:t>Value is not always obvious</a:t>
            </a:r>
          </a:p>
          <a:p>
            <a:pPr lvl="2" indent="-228600"/>
            <a:r>
              <a:rPr lang="en-US" sz="2200"/>
              <a:t>At times, must be communicated</a:t>
            </a:r>
          </a:p>
        </p:txBody>
      </p:sp>
      <p:pic>
        <p:nvPicPr>
          <p:cNvPr id="5" name="Picture 4" descr="Desk with productivity items">
            <a:extLst>
              <a:ext uri="{FF2B5EF4-FFF2-40B4-BE49-F238E27FC236}">
                <a16:creationId xmlns:a16="http://schemas.microsoft.com/office/drawing/2014/main" id="{DCC4E35F-FCDC-B832-3A36-3C57E1736FBC}"/>
              </a:ext>
            </a:extLst>
          </p:cNvPr>
          <p:cNvPicPr>
            <a:picLocks noChangeAspect="1"/>
          </p:cNvPicPr>
          <p:nvPr/>
        </p:nvPicPr>
        <p:blipFill rotWithShape="1">
          <a:blip r:embed="rId3"/>
          <a:srcRect l="24148" r="88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8771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0F09F3-64D1-21D3-2E83-E0D3C3F55220}"/>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6E47E95-3440-3E0C-3471-A11412FCFB32}"/>
              </a:ext>
            </a:extLst>
          </p:cNvPr>
          <p:cNvSpPr>
            <a:spLocks noGrp="1"/>
          </p:cNvSpPr>
          <p:nvPr>
            <p:ph idx="1"/>
          </p:nvPr>
        </p:nvSpPr>
        <p:spPr>
          <a:xfrm>
            <a:off x="1115568" y="2481943"/>
            <a:ext cx="10168128" cy="3695020"/>
          </a:xfrm>
        </p:spPr>
        <p:txBody>
          <a:bodyPr>
            <a:normAutofit/>
          </a:bodyPr>
          <a:lstStyle/>
          <a:p>
            <a:pPr marL="0" indent="0">
              <a:buNone/>
            </a:pPr>
            <a:r>
              <a:rPr lang="en-US" sz="2200" b="0" i="0" dirty="0">
                <a:effectLst/>
                <a:latin typeface="Lato Extended"/>
              </a:rPr>
              <a:t>Should Target reignite its partnership with Amazon?</a:t>
            </a:r>
          </a:p>
          <a:p>
            <a:r>
              <a:rPr lang="en-US" sz="2200" dirty="0">
                <a:latin typeface="Lato Extended"/>
              </a:rPr>
              <a:t>Yes</a:t>
            </a:r>
          </a:p>
          <a:p>
            <a:r>
              <a:rPr lang="en-US" sz="2200" dirty="0">
                <a:latin typeface="Lato Extended"/>
              </a:rPr>
              <a:t>No</a:t>
            </a:r>
            <a:endParaRPr lang="en-US" sz="2200" dirty="0"/>
          </a:p>
        </p:txBody>
      </p:sp>
    </p:spTree>
    <p:extLst>
      <p:ext uri="{BB962C8B-B14F-4D97-AF65-F5344CB8AC3E}">
        <p14:creationId xmlns:p14="http://schemas.microsoft.com/office/powerpoint/2010/main" val="327677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Freeform: Shape 717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79" name="Freeform: Shape 717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spcBef>
                <a:spcPct val="0"/>
              </a:spcBef>
            </a:pPr>
            <a:r>
              <a:rPr lang="en-US" altLang="en-US" sz="2800" kern="1200" dirty="0">
                <a:solidFill>
                  <a:schemeClr val="tx1"/>
                </a:solidFill>
                <a:latin typeface="+mj-lt"/>
                <a:ea typeface="+mj-ea"/>
                <a:cs typeface="+mj-cs"/>
              </a:rPr>
              <a:t>Setting Prices to Build Brand Equity</a:t>
            </a:r>
            <a:endParaRPr lang="en-US" sz="2800" kern="1200" dirty="0">
              <a:solidFill>
                <a:schemeClr val="tx1"/>
              </a:solidFill>
              <a:latin typeface="+mj-lt"/>
              <a:ea typeface="+mj-ea"/>
              <a:cs typeface="+mj-cs"/>
            </a:endParaRPr>
          </a:p>
        </p:txBody>
      </p:sp>
      <p:sp>
        <p:nvSpPr>
          <p:cNvPr id="7181" name="Rectangle 718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3" name="Rectangle 718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371094" y="2718054"/>
            <a:ext cx="3438906" cy="3207258"/>
          </a:xfrm>
        </p:spPr>
        <p:txBody>
          <a:bodyPr vert="horz" lIns="91440" tIns="45720" rIns="91440" bIns="45720" rtlCol="0" anchor="t">
            <a:normAutofit/>
          </a:bodyPr>
          <a:lstStyle/>
          <a:p>
            <a:pPr indent="-228600"/>
            <a:r>
              <a:rPr lang="en-US" sz="1600" dirty="0"/>
              <a:t>Price segmentation</a:t>
            </a:r>
          </a:p>
          <a:p>
            <a:pPr lvl="1" indent="-228600"/>
            <a:r>
              <a:rPr lang="en-US" sz="1600" dirty="0"/>
              <a:t>Sets and adjusts prices for appropriate market segments</a:t>
            </a:r>
          </a:p>
          <a:p>
            <a:pPr indent="-228600"/>
            <a:r>
              <a:rPr lang="en-US" sz="1600" dirty="0"/>
              <a:t>Everyday low pricing</a:t>
            </a:r>
          </a:p>
          <a:p>
            <a:pPr lvl="1" indent="-228600"/>
            <a:r>
              <a:rPr lang="en-US" sz="1600" dirty="0"/>
              <a:t>Avoids the sawtooth pattern of alternating price increases and decreases</a:t>
            </a:r>
          </a:p>
          <a:p>
            <a:pPr lvl="1" indent="-228600"/>
            <a:r>
              <a:rPr lang="en-US" sz="1600" dirty="0"/>
              <a:t>Avoids discounts</a:t>
            </a:r>
          </a:p>
          <a:p>
            <a:pPr lvl="2" indent="-228600"/>
            <a:r>
              <a:rPr lang="en-US" sz="1600" dirty="0"/>
              <a:t>In favor of a more consistent set of “everyday” base prices on products</a:t>
            </a:r>
          </a:p>
        </p:txBody>
      </p:sp>
      <p:pic>
        <p:nvPicPr>
          <p:cNvPr id="7170" name="Picture 2" descr="How Sawtooth model works - using inventory days - The Planning master-For  industrial engineer">
            <a:extLst>
              <a:ext uri="{FF2B5EF4-FFF2-40B4-BE49-F238E27FC236}">
                <a16:creationId xmlns:a16="http://schemas.microsoft.com/office/drawing/2014/main" id="{8D8B2E1F-6BC0-5298-AC1E-AA461D21BD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1184" y="1385384"/>
            <a:ext cx="6922008" cy="418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B0797-9659-6A33-F665-4ACDD1E599CF}"/>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Distribution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8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Channel Strategy </a:t>
            </a:r>
            <a:r>
              <a:rPr lang="en-US" altLang="en-US" sz="2000" b="0" dirty="0"/>
              <a:t>(1 of 2)</a:t>
            </a:r>
            <a:endParaRPr lang="en-IN" sz="2000" b="0" dirty="0"/>
          </a:p>
        </p:txBody>
      </p:sp>
      <p:sp>
        <p:nvSpPr>
          <p:cNvPr id="3" name="Content Placeholder 2"/>
          <p:cNvSpPr>
            <a:spLocks noGrp="1"/>
          </p:cNvSpPr>
          <p:nvPr>
            <p:ph sz="quarter" idx="13"/>
          </p:nvPr>
        </p:nvSpPr>
        <p:spPr/>
        <p:txBody>
          <a:bodyPr/>
          <a:lstStyle/>
          <a:p>
            <a:r>
              <a:rPr lang="en-US" dirty="0"/>
              <a:t>Channel Design</a:t>
            </a:r>
            <a:endParaRPr lang="en-IN" dirty="0"/>
          </a:p>
          <a:p>
            <a:pPr lvl="1"/>
            <a:r>
              <a:rPr lang="en-US" dirty="0"/>
              <a:t>Indirect Channels</a:t>
            </a:r>
            <a:endParaRPr lang="en-IN" dirty="0"/>
          </a:p>
          <a:p>
            <a:pPr lvl="1"/>
            <a:r>
              <a:rPr lang="en-US" dirty="0"/>
              <a:t>Direct Channels</a:t>
            </a:r>
            <a:endParaRPr lang="en-IN" dirty="0"/>
          </a:p>
          <a:p>
            <a:r>
              <a:rPr lang="en-US" dirty="0"/>
              <a:t>Online Strategies</a:t>
            </a:r>
            <a:endParaRPr lang="en-IN" dirty="0"/>
          </a:p>
        </p:txBody>
      </p:sp>
    </p:spTree>
    <p:extLst>
      <p:ext uri="{BB962C8B-B14F-4D97-AF65-F5344CB8AC3E}">
        <p14:creationId xmlns:p14="http://schemas.microsoft.com/office/powerpoint/2010/main" val="2831947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Channel Strategy </a:t>
            </a:r>
            <a:r>
              <a:rPr lang="en-US" altLang="en-US" sz="2000" b="0" dirty="0"/>
              <a:t>(2 of 2)</a:t>
            </a:r>
            <a:endParaRPr lang="en-IN" dirty="0"/>
          </a:p>
        </p:txBody>
      </p:sp>
      <p:sp>
        <p:nvSpPr>
          <p:cNvPr id="3" name="Content Placeholder 2"/>
          <p:cNvSpPr>
            <a:spLocks noGrp="1"/>
          </p:cNvSpPr>
          <p:nvPr>
            <p:ph sz="quarter" idx="13"/>
          </p:nvPr>
        </p:nvSpPr>
        <p:spPr>
          <a:xfrm>
            <a:off x="1981200" y="1556327"/>
            <a:ext cx="8376249" cy="4434275"/>
          </a:xfrm>
        </p:spPr>
        <p:txBody>
          <a:bodyPr/>
          <a:lstStyle/>
          <a:p>
            <a:r>
              <a:rPr lang="en-US" dirty="0"/>
              <a:t>Channel design</a:t>
            </a:r>
          </a:p>
          <a:p>
            <a:pPr lvl="1"/>
            <a:r>
              <a:rPr lang="en-US" dirty="0"/>
              <a:t>Direct channels</a:t>
            </a:r>
          </a:p>
          <a:p>
            <a:pPr lvl="2"/>
            <a:r>
              <a:rPr lang="en-US" dirty="0"/>
              <a:t>Selling through personal contacts from the company to prospective customers</a:t>
            </a:r>
          </a:p>
          <a:p>
            <a:pPr lvl="3"/>
            <a:r>
              <a:rPr lang="en-US" dirty="0"/>
              <a:t>Mail, phone, electronic means, or in-person visits</a:t>
            </a:r>
          </a:p>
          <a:p>
            <a:pPr lvl="1"/>
            <a:r>
              <a:rPr lang="en-US" dirty="0"/>
              <a:t>Indirect channels</a:t>
            </a:r>
          </a:p>
          <a:p>
            <a:pPr lvl="2"/>
            <a:r>
              <a:rPr lang="en-US" dirty="0"/>
              <a:t>Selling through third-party intermediaries</a:t>
            </a:r>
          </a:p>
          <a:p>
            <a:pPr lvl="3"/>
            <a:r>
              <a:rPr lang="en-US" dirty="0"/>
              <a:t>Agents, broker representatives, wholesalers or distributors, or retailers or dealers</a:t>
            </a:r>
          </a:p>
        </p:txBody>
      </p:sp>
    </p:spTree>
    <p:extLst>
      <p:ext uri="{BB962C8B-B14F-4D97-AF65-F5344CB8AC3E}">
        <p14:creationId xmlns:p14="http://schemas.microsoft.com/office/powerpoint/2010/main" val="16744650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4BEE40-737A-5B9E-6A9F-6DB8C6C4750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When use what</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DDA514B2-F8D8-9D3B-8319-2D6E8DFFC1A8}"/>
              </a:ext>
            </a:extLst>
          </p:cNvPr>
          <p:cNvGraphicFramePr>
            <a:graphicFrameLocks noGrp="1"/>
          </p:cNvGraphicFramePr>
          <p:nvPr>
            <p:ph sz="quarter" idx="13"/>
            <p:extLst>
              <p:ext uri="{D42A27DB-BD31-4B8C-83A1-F6EECF244321}">
                <p14:modId xmlns:p14="http://schemas.microsoft.com/office/powerpoint/2010/main" val="1197224427"/>
              </p:ext>
            </p:extLst>
          </p:nvPr>
        </p:nvGraphicFramePr>
        <p:xfrm>
          <a:off x="1115568" y="2776426"/>
          <a:ext cx="10168129" cy="2980519"/>
        </p:xfrm>
        <a:graphic>
          <a:graphicData uri="http://schemas.openxmlformats.org/drawingml/2006/table">
            <a:tbl>
              <a:tblPr firstRow="1" bandRow="1">
                <a:tableStyleId>{5C22544A-7EE6-4342-B048-85BDC9FD1C3A}</a:tableStyleId>
              </a:tblPr>
              <a:tblGrid>
                <a:gridCol w="5153638">
                  <a:extLst>
                    <a:ext uri="{9D8B030D-6E8A-4147-A177-3AD203B41FA5}">
                      <a16:colId xmlns:a16="http://schemas.microsoft.com/office/drawing/2014/main" val="3865737781"/>
                    </a:ext>
                  </a:extLst>
                </a:gridCol>
                <a:gridCol w="5014491">
                  <a:extLst>
                    <a:ext uri="{9D8B030D-6E8A-4147-A177-3AD203B41FA5}">
                      <a16:colId xmlns:a16="http://schemas.microsoft.com/office/drawing/2014/main" val="577033889"/>
                    </a:ext>
                  </a:extLst>
                </a:gridCol>
              </a:tblGrid>
              <a:tr h="551021">
                <a:tc>
                  <a:txBody>
                    <a:bodyPr/>
                    <a:lstStyle/>
                    <a:p>
                      <a:r>
                        <a:rPr lang="en-US" sz="2500"/>
                        <a:t>Direct Channel</a:t>
                      </a:r>
                    </a:p>
                  </a:txBody>
                  <a:tcPr marL="125232" marR="125232" marT="62616" marB="62616"/>
                </a:tc>
                <a:tc>
                  <a:txBody>
                    <a:bodyPr/>
                    <a:lstStyle/>
                    <a:p>
                      <a:r>
                        <a:rPr lang="en-US" sz="2500"/>
                        <a:t>Indirect Channel</a:t>
                      </a:r>
                    </a:p>
                  </a:txBody>
                  <a:tcPr marL="125232" marR="125232" marT="62616" marB="62616"/>
                </a:tc>
                <a:extLst>
                  <a:ext uri="{0D108BD9-81ED-4DB2-BD59-A6C34878D82A}">
                    <a16:rowId xmlns:a16="http://schemas.microsoft.com/office/drawing/2014/main" val="325981035"/>
                  </a:ext>
                </a:extLst>
              </a:tr>
              <a:tr h="2429498">
                <a:tc>
                  <a:txBody>
                    <a:bodyPr/>
                    <a:lstStyle/>
                    <a:p>
                      <a:pPr marL="285750" indent="-285750">
                        <a:buFont typeface="Arial" panose="020B0604020202020204" pitchFamily="34" charset="0"/>
                        <a:buChar char="•"/>
                      </a:pPr>
                      <a:r>
                        <a:rPr lang="en-US" sz="2500"/>
                        <a:t>Product info needs are high</a:t>
                      </a:r>
                    </a:p>
                    <a:p>
                      <a:pPr marL="285750" indent="-285750">
                        <a:buFont typeface="Arial" panose="020B0604020202020204" pitchFamily="34" charset="0"/>
                        <a:buChar char="•"/>
                      </a:pPr>
                      <a:r>
                        <a:rPr lang="en-US" sz="2500"/>
                        <a:t>Product customization is high </a:t>
                      </a:r>
                    </a:p>
                    <a:p>
                      <a:pPr marL="285750" indent="-285750">
                        <a:buFont typeface="Arial" panose="020B0604020202020204" pitchFamily="34" charset="0"/>
                        <a:buChar char="•"/>
                      </a:pPr>
                      <a:r>
                        <a:rPr lang="en-US" sz="2500"/>
                        <a:t>Product quality assurance is important </a:t>
                      </a:r>
                    </a:p>
                    <a:p>
                      <a:pPr marL="285750" indent="-285750">
                        <a:buFont typeface="Arial" panose="020B0604020202020204" pitchFamily="34" charset="0"/>
                        <a:buChar char="•"/>
                      </a:pPr>
                      <a:r>
                        <a:rPr lang="en-US" sz="2500"/>
                        <a:t>Purchase lot size is of concern </a:t>
                      </a:r>
                    </a:p>
                    <a:p>
                      <a:pPr marL="285750" indent="-285750">
                        <a:buFont typeface="Arial" panose="020B0604020202020204" pitchFamily="34" charset="0"/>
                        <a:buChar char="•"/>
                      </a:pPr>
                      <a:r>
                        <a:rPr lang="en-US" sz="2500"/>
                        <a:t>Logistics are paramount</a:t>
                      </a:r>
                    </a:p>
                  </a:txBody>
                  <a:tcPr marL="125232" marR="125232" marT="62616" marB="62616"/>
                </a:tc>
                <a:tc>
                  <a:txBody>
                    <a:bodyPr/>
                    <a:lstStyle/>
                    <a:p>
                      <a:pPr marL="285750" indent="-285750">
                        <a:buFont typeface="Arial" panose="020B0604020202020204" pitchFamily="34" charset="0"/>
                        <a:buChar char="•"/>
                      </a:pPr>
                      <a:r>
                        <a:rPr lang="en-US" sz="2500"/>
                        <a:t>Broad assortment is essential </a:t>
                      </a:r>
                    </a:p>
                    <a:p>
                      <a:pPr marL="285750" indent="-285750">
                        <a:buFont typeface="Arial" panose="020B0604020202020204" pitchFamily="34" charset="0"/>
                        <a:buChar char="•"/>
                      </a:pPr>
                      <a:r>
                        <a:rPr lang="en-US" sz="2500"/>
                        <a:t>Availability is critical </a:t>
                      </a:r>
                    </a:p>
                    <a:p>
                      <a:pPr marL="285750" indent="-285750">
                        <a:buFont typeface="Arial" panose="020B0604020202020204" pitchFamily="34" charset="0"/>
                        <a:buChar char="•"/>
                      </a:pPr>
                      <a:r>
                        <a:rPr lang="en-US" sz="2500"/>
                        <a:t>After-sales service is of great value</a:t>
                      </a:r>
                    </a:p>
                  </a:txBody>
                  <a:tcPr marL="125232" marR="125232" marT="62616" marB="62616"/>
                </a:tc>
                <a:extLst>
                  <a:ext uri="{0D108BD9-81ED-4DB2-BD59-A6C34878D82A}">
                    <a16:rowId xmlns:a16="http://schemas.microsoft.com/office/drawing/2014/main" val="2611078545"/>
                  </a:ext>
                </a:extLst>
              </a:tr>
            </a:tbl>
          </a:graphicData>
        </a:graphic>
      </p:graphicFrame>
    </p:spTree>
    <p:extLst>
      <p:ext uri="{BB962C8B-B14F-4D97-AF65-F5344CB8AC3E}">
        <p14:creationId xmlns:p14="http://schemas.microsoft.com/office/powerpoint/2010/main" val="6849344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Indirect Channels</a:t>
            </a:r>
            <a:endParaRPr lang="en-US" sz="5400">
              <a:ea typeface="+mj-ea"/>
              <a:cs typeface="+mj-cs"/>
            </a:endParaRP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marL="342900" indent="-342900"/>
            <a:r>
              <a:rPr lang="en-US" sz="2200" dirty="0"/>
              <a:t>Push and pull strategies</a:t>
            </a:r>
          </a:p>
          <a:p>
            <a:pPr marL="342900" indent="-342900"/>
            <a:r>
              <a:rPr lang="en-US" sz="2200" dirty="0"/>
              <a:t>Channel support</a:t>
            </a:r>
          </a:p>
          <a:p>
            <a:pPr marL="342900" indent="-342900"/>
            <a:r>
              <a:rPr lang="en-US" sz="2200" dirty="0"/>
              <a:t>Retail segmentation</a:t>
            </a:r>
          </a:p>
          <a:p>
            <a:pPr marL="342900" indent="-342900"/>
            <a:r>
              <a:rPr lang="en-US" sz="2200" dirty="0"/>
              <a:t>Cooperative advertising</a:t>
            </a:r>
          </a:p>
        </p:txBody>
      </p:sp>
      <p:pic>
        <p:nvPicPr>
          <p:cNvPr id="5" name="Picture 4" descr="Abstract blurred background of department store">
            <a:extLst>
              <a:ext uri="{FF2B5EF4-FFF2-40B4-BE49-F238E27FC236}">
                <a16:creationId xmlns:a16="http://schemas.microsoft.com/office/drawing/2014/main" id="{62BC6405-835F-49FE-789F-0886D4D2A472}"/>
              </a:ext>
            </a:extLst>
          </p:cNvPr>
          <p:cNvPicPr>
            <a:picLocks noChangeAspect="1"/>
          </p:cNvPicPr>
          <p:nvPr/>
        </p:nvPicPr>
        <p:blipFill rotWithShape="1">
          <a:blip r:embed="rId3"/>
          <a:srcRect l="10568" r="22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0092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64019" y="554009"/>
            <a:ext cx="4789763" cy="1662878"/>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Direct Channels</a:t>
            </a:r>
            <a:endParaRPr lang="en-US" sz="4000" kern="1200">
              <a:solidFill>
                <a:schemeClr val="tx1"/>
              </a:solidFill>
              <a:latin typeface="+mj-lt"/>
              <a:ea typeface="+mj-ea"/>
              <a:cs typeface="+mj-cs"/>
            </a:endParaRPr>
          </a:p>
        </p:txBody>
      </p:sp>
      <p:pic>
        <p:nvPicPr>
          <p:cNvPr id="15" name="Picture 14" descr="A picture containing text, building, outdoor, night&#10;&#10;Description automatically generated">
            <a:extLst>
              <a:ext uri="{FF2B5EF4-FFF2-40B4-BE49-F238E27FC236}">
                <a16:creationId xmlns:a16="http://schemas.microsoft.com/office/drawing/2014/main" id="{3265FA3F-01D9-7B36-D455-A9E2B1E5432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466" r="18973"/>
          <a:stretch/>
        </p:blipFill>
        <p:spPr>
          <a:xfrm>
            <a:off x="20" y="10"/>
            <a:ext cx="3003103" cy="3912881"/>
          </a:xfrm>
          <a:prstGeom prst="rect">
            <a:avLst/>
          </a:prstGeom>
        </p:spPr>
      </p:pic>
      <p:pic>
        <p:nvPicPr>
          <p:cNvPr id="18" name="Picture 17" descr="A picture containing text, indoor, floor&#10;&#10;Description automatically generated">
            <a:extLst>
              <a:ext uri="{FF2B5EF4-FFF2-40B4-BE49-F238E27FC236}">
                <a16:creationId xmlns:a16="http://schemas.microsoft.com/office/drawing/2014/main" id="{3158BFB9-B729-C3A3-F448-326A8D53CE0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442" b="-1"/>
          <a:stretch/>
        </p:blipFill>
        <p:spPr>
          <a:xfrm>
            <a:off x="3180257" y="10"/>
            <a:ext cx="3016307" cy="2223328"/>
          </a:xfrm>
          <a:prstGeom prst="rect">
            <a:avLst/>
          </a:prstGeom>
        </p:spPr>
      </p:pic>
      <p:pic>
        <p:nvPicPr>
          <p:cNvPr id="9" name="Picture 8" descr="A picture containing text, outdoor, ground, street&#10;&#10;Description automatically generated">
            <a:extLst>
              <a:ext uri="{FF2B5EF4-FFF2-40B4-BE49-F238E27FC236}">
                <a16:creationId xmlns:a16="http://schemas.microsoft.com/office/drawing/2014/main" id="{DA4D6276-8A08-CE98-F960-3CCECACD62E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8058" r="10865"/>
          <a:stretch/>
        </p:blipFill>
        <p:spPr>
          <a:xfrm>
            <a:off x="-1" y="4079988"/>
            <a:ext cx="3003123" cy="2778013"/>
          </a:xfrm>
          <a:prstGeom prst="rect">
            <a:avLst/>
          </a:prstGeom>
        </p:spPr>
      </p:pic>
      <p:pic>
        <p:nvPicPr>
          <p:cNvPr id="20" name="Picture 19" descr="A picture containing text, ceiling, indoor, floor&#10;&#10;Description automatically generated">
            <a:extLst>
              <a:ext uri="{FF2B5EF4-FFF2-40B4-BE49-F238E27FC236}">
                <a16:creationId xmlns:a16="http://schemas.microsoft.com/office/drawing/2014/main" id="{0CD1CE5C-9BD2-6998-6229-57EC2D45182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041" r="2" b="2"/>
          <a:stretch/>
        </p:blipFill>
        <p:spPr>
          <a:xfrm>
            <a:off x="3180256" y="2395057"/>
            <a:ext cx="3016307" cy="2055326"/>
          </a:xfrm>
          <a:prstGeom prst="rect">
            <a:avLst/>
          </a:prstGeom>
        </p:spPr>
      </p:pic>
      <p:pic>
        <p:nvPicPr>
          <p:cNvPr id="5" name="Picture 4" descr="A picture containing text, indoor, scene, store&#10;&#10;Description automatically generated">
            <a:extLst>
              <a:ext uri="{FF2B5EF4-FFF2-40B4-BE49-F238E27FC236}">
                <a16:creationId xmlns:a16="http://schemas.microsoft.com/office/drawing/2014/main" id="{667CE895-3F33-981D-580C-D43CB877904C}"/>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t="1479" r="3" b="3"/>
          <a:stretch/>
        </p:blipFill>
        <p:spPr>
          <a:xfrm>
            <a:off x="3180257" y="4629236"/>
            <a:ext cx="3016307" cy="2228765"/>
          </a:xfrm>
          <a:prstGeom prst="rect">
            <a:avLst/>
          </a:prstGeom>
        </p:spPr>
      </p:pic>
      <p:sp>
        <p:nvSpPr>
          <p:cNvPr id="3" name="Content Placeholder 2"/>
          <p:cNvSpPr>
            <a:spLocks noGrp="1"/>
          </p:cNvSpPr>
          <p:nvPr>
            <p:ph sz="quarter" idx="13"/>
          </p:nvPr>
        </p:nvSpPr>
        <p:spPr>
          <a:xfrm>
            <a:off x="6564019" y="2412009"/>
            <a:ext cx="4789763" cy="3713895"/>
          </a:xfrm>
        </p:spPr>
        <p:txBody>
          <a:bodyPr vert="horz" lIns="91440" tIns="45720" rIns="91440" bIns="45720" rtlCol="0">
            <a:normAutofit/>
          </a:bodyPr>
          <a:lstStyle/>
          <a:p>
            <a:pPr marL="342900" indent="-228600"/>
            <a:r>
              <a:rPr lang="en-US" sz="2000" dirty="0"/>
              <a:t>Company-owned stores</a:t>
            </a:r>
          </a:p>
          <a:p>
            <a:pPr marL="342900" indent="-228600"/>
            <a:r>
              <a:rPr lang="en-US" sz="2000" dirty="0"/>
              <a:t>Store-within-a-store</a:t>
            </a:r>
          </a:p>
          <a:p>
            <a:pPr marL="342900" indent="-228600"/>
            <a:r>
              <a:rPr lang="en-US" sz="2000" dirty="0"/>
              <a:t>Other means may be by phone, mail, or electronic means</a:t>
            </a:r>
          </a:p>
        </p:txBody>
      </p:sp>
    </p:spTree>
    <p:extLst>
      <p:ext uri="{BB962C8B-B14F-4D97-AF65-F5344CB8AC3E}">
        <p14:creationId xmlns:p14="http://schemas.microsoft.com/office/powerpoint/2010/main" val="385405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altLang="en-US" sz="4400" kern="1200">
                <a:solidFill>
                  <a:schemeClr val="tx1"/>
                </a:solidFill>
                <a:latin typeface="+mj-lt"/>
                <a:ea typeface="+mj-ea"/>
                <a:cs typeface="+mj-cs"/>
              </a:rPr>
              <a:t>Figure 5-5: J C Penney Customer Channel Value Analysis</a:t>
            </a:r>
            <a:endParaRPr lang="en-US" sz="4400" kern="1200">
              <a:solidFill>
                <a:schemeClr val="tx1"/>
              </a:solidFill>
              <a:latin typeface="+mj-lt"/>
              <a:ea typeface="+mj-ea"/>
              <a:cs typeface="+mj-cs"/>
            </a:endParaRPr>
          </a:p>
        </p:txBody>
      </p:sp>
      <p:sp>
        <p:nvSpPr>
          <p:cNvPr id="3" name="Content Placeholder 2"/>
          <p:cNvSpPr>
            <a:spLocks noGrp="1"/>
          </p:cNvSpPr>
          <p:nvPr>
            <p:ph sz="quarter" idx="13"/>
          </p:nvPr>
        </p:nvSpPr>
        <p:spPr>
          <a:xfrm>
            <a:off x="477981" y="4872922"/>
            <a:ext cx="3933306" cy="1208141"/>
          </a:xfrm>
        </p:spPr>
        <p:txBody>
          <a:bodyPr vert="horz" lIns="91440" tIns="45720" rIns="91440" bIns="45720" rtlCol="0">
            <a:normAutofit/>
          </a:bodyPr>
          <a:lstStyle/>
          <a:p>
            <a:pPr marL="0" indent="0">
              <a:buNone/>
            </a:pPr>
            <a:r>
              <a:rPr lang="en-US" sz="2000" b="1" kern="1200">
                <a:solidFill>
                  <a:schemeClr val="tx1"/>
                </a:solidFill>
                <a:latin typeface="+mn-lt"/>
                <a:ea typeface="+mn-ea"/>
                <a:cs typeface="+mn-cs"/>
              </a:rPr>
              <a:t>Source:</a:t>
            </a:r>
            <a:r>
              <a:rPr lang="en-US" sz="2000" i="1" kern="1200">
                <a:solidFill>
                  <a:schemeClr val="tx1"/>
                </a:solidFill>
                <a:latin typeface="+mn-lt"/>
                <a:ea typeface="+mn-ea"/>
                <a:cs typeface="+mn-cs"/>
              </a:rPr>
              <a:t> </a:t>
            </a:r>
            <a:r>
              <a:rPr lang="en-US" sz="2000" kern="1200">
                <a:solidFill>
                  <a:schemeClr val="tx1"/>
                </a:solidFill>
                <a:latin typeface="+mn-lt"/>
                <a:ea typeface="+mn-ea"/>
                <a:cs typeface="+mn-cs"/>
              </a:rPr>
              <a:t>Customer Values Analysis, Doublecheck (2004). Courtesy of Abacus Direct, L L C.</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Bar chart illustrating average yearly dollars spent by customers at J C Penney’s 7 customer channels. The bar chart displays the following data. Internet, 157. Retail, 195. Catalog, 201. Internet plus catalog, 446. Internet plus retail, 485. Catalog plus retail, 608. Catalog plus retail plus internet, 887."/>
          <p:cNvPicPr>
            <a:picLocks noChangeAspect="1"/>
          </p:cNvPicPr>
          <p:nvPr/>
        </p:nvPicPr>
        <p:blipFill>
          <a:blip r:embed="rId3"/>
          <a:stretch>
            <a:fillRect/>
          </a:stretch>
        </p:blipFill>
        <p:spPr>
          <a:xfrm>
            <a:off x="4864608" y="1932752"/>
            <a:ext cx="6846363" cy="2841241"/>
          </a:xfrm>
          <a:prstGeom prst="rect">
            <a:avLst/>
          </a:prstGeom>
        </p:spPr>
      </p:pic>
    </p:spTree>
    <p:extLst>
      <p:ext uri="{BB962C8B-B14F-4D97-AF65-F5344CB8AC3E}">
        <p14:creationId xmlns:p14="http://schemas.microsoft.com/office/powerpoint/2010/main" val="1933377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7F6EF1-6BEA-C0C0-8EC1-A90EB36CCC24}"/>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Red Bull </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4B0254D6-BC00-69A5-9776-4CE41164F8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5815" y="625684"/>
            <a:ext cx="5945918"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973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37CB2-71BB-690F-5379-B7D6323AAE5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Red Bull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D63F89D2-9455-5A49-B33A-00624824CF9F}"/>
              </a:ext>
            </a:extLst>
          </p:cNvPr>
          <p:cNvGraphicFramePr>
            <a:graphicFrameLocks noGrp="1"/>
          </p:cNvGraphicFramePr>
          <p:nvPr>
            <p:extLst>
              <p:ext uri="{D42A27DB-BD31-4B8C-83A1-F6EECF244321}">
                <p14:modId xmlns:p14="http://schemas.microsoft.com/office/powerpoint/2010/main" val="640547718"/>
              </p:ext>
            </p:extLst>
          </p:nvPr>
        </p:nvGraphicFramePr>
        <p:xfrm>
          <a:off x="5753178" y="1350076"/>
          <a:ext cx="5731193" cy="4006596"/>
        </p:xfrm>
        <a:graphic>
          <a:graphicData uri="http://schemas.openxmlformats.org/drawingml/2006/table">
            <a:tbl>
              <a:tblPr firstRow="1" bandRow="1">
                <a:solidFill>
                  <a:srgbClr val="F2F2F2">
                    <a:alpha val="45098"/>
                  </a:srgbClr>
                </a:solidFill>
                <a:tableStyleId>{5C22544A-7EE6-4342-B048-85BDC9FD1C3A}</a:tableStyleId>
              </a:tblPr>
              <a:tblGrid>
                <a:gridCol w="2385378">
                  <a:extLst>
                    <a:ext uri="{9D8B030D-6E8A-4147-A177-3AD203B41FA5}">
                      <a16:colId xmlns:a16="http://schemas.microsoft.com/office/drawing/2014/main" val="3143800011"/>
                    </a:ext>
                  </a:extLst>
                </a:gridCol>
                <a:gridCol w="3345815">
                  <a:extLst>
                    <a:ext uri="{9D8B030D-6E8A-4147-A177-3AD203B41FA5}">
                      <a16:colId xmlns:a16="http://schemas.microsoft.com/office/drawing/2014/main" val="1308994262"/>
                    </a:ext>
                  </a:extLst>
                </a:gridCol>
              </a:tblGrid>
              <a:tr h="1064514">
                <a:tc>
                  <a:txBody>
                    <a:bodyPr/>
                    <a:lstStyle/>
                    <a:p>
                      <a:r>
                        <a:rPr lang="en-US" sz="3900" b="0" cap="none" spc="0">
                          <a:solidFill>
                            <a:schemeClr val="bg1"/>
                          </a:solidFill>
                        </a:rPr>
                        <a:t>Brand</a:t>
                      </a:r>
                    </a:p>
                  </a:txBody>
                  <a:tcPr marL="251460" marR="251460" marT="251460" marB="125730"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3900" b="0" cap="none" spc="0">
                          <a:solidFill>
                            <a:schemeClr val="bg1"/>
                          </a:solidFill>
                        </a:rPr>
                        <a:t>Market Cap</a:t>
                      </a:r>
                    </a:p>
                  </a:txBody>
                  <a:tcPr marL="251460" marR="251460" marT="251460" marB="12573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5548392"/>
                  </a:ext>
                </a:extLst>
              </a:tr>
              <a:tr h="980694">
                <a:tc>
                  <a:txBody>
                    <a:bodyPr/>
                    <a:lstStyle/>
                    <a:p>
                      <a:r>
                        <a:rPr lang="en-US" sz="3300" cap="none" spc="0">
                          <a:solidFill>
                            <a:schemeClr val="tx1"/>
                          </a:solidFill>
                        </a:rPr>
                        <a:t>Coke</a:t>
                      </a:r>
                    </a:p>
                  </a:txBody>
                  <a:tcPr marL="251460" marR="251460" marT="251460" marB="12573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3300" b="0" i="0" kern="1200" cap="none" spc="0">
                          <a:solidFill>
                            <a:schemeClr val="tx1"/>
                          </a:solidFill>
                          <a:effectLst/>
                          <a:latin typeface="+mn-lt"/>
                          <a:ea typeface="+mn-ea"/>
                          <a:cs typeface="+mn-cs"/>
                        </a:rPr>
                        <a:t>242</a:t>
                      </a:r>
                      <a:r>
                        <a:rPr lang="en-US" sz="3300" cap="none" spc="0">
                          <a:solidFill>
                            <a:schemeClr val="tx1"/>
                          </a:solidFill>
                        </a:rPr>
                        <a:t> B</a:t>
                      </a:r>
                    </a:p>
                  </a:txBody>
                  <a:tcPr marL="251460" marR="251460" marT="251460" marB="12573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022828726"/>
                  </a:ext>
                </a:extLst>
              </a:tr>
              <a:tr h="980694">
                <a:tc>
                  <a:txBody>
                    <a:bodyPr/>
                    <a:lstStyle/>
                    <a:p>
                      <a:r>
                        <a:rPr lang="en-US" sz="3300" cap="none" spc="0">
                          <a:solidFill>
                            <a:schemeClr val="tx1"/>
                          </a:solidFill>
                        </a:rPr>
                        <a:t>Red Bull</a:t>
                      </a:r>
                    </a:p>
                  </a:txBody>
                  <a:tcPr marL="251460" marR="251460" marT="251460" marB="12573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3300" cap="none" spc="0">
                          <a:solidFill>
                            <a:schemeClr val="tx1"/>
                          </a:solidFill>
                        </a:rPr>
                        <a:t>18 B</a:t>
                      </a:r>
                    </a:p>
                  </a:txBody>
                  <a:tcPr marL="251460" marR="251460" marT="251460" marB="12573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629057007"/>
                  </a:ext>
                </a:extLst>
              </a:tr>
              <a:tr h="980694">
                <a:tc>
                  <a:txBody>
                    <a:bodyPr/>
                    <a:lstStyle/>
                    <a:p>
                      <a:r>
                        <a:rPr lang="en-US" sz="3300" cap="none" spc="0">
                          <a:solidFill>
                            <a:schemeClr val="tx1"/>
                          </a:solidFill>
                        </a:rPr>
                        <a:t>Pepsi </a:t>
                      </a:r>
                    </a:p>
                  </a:txBody>
                  <a:tcPr marL="251460" marR="251460" marT="251460" marB="12573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3300" cap="none" spc="0">
                          <a:solidFill>
                            <a:schemeClr val="tx1"/>
                          </a:solidFill>
                        </a:rPr>
                        <a:t>225 B</a:t>
                      </a:r>
                    </a:p>
                  </a:txBody>
                  <a:tcPr marL="251460" marR="251460" marT="251460" marB="12573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4081074992"/>
                  </a:ext>
                </a:extLst>
              </a:tr>
            </a:tbl>
          </a:graphicData>
        </a:graphic>
      </p:graphicFrame>
    </p:spTree>
    <p:extLst>
      <p:ext uri="{BB962C8B-B14F-4D97-AF65-F5344CB8AC3E}">
        <p14:creationId xmlns:p14="http://schemas.microsoft.com/office/powerpoint/2010/main" val="80340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Person writing on a notepad">
            <a:extLst>
              <a:ext uri="{FF2B5EF4-FFF2-40B4-BE49-F238E27FC236}">
                <a16:creationId xmlns:a16="http://schemas.microsoft.com/office/drawing/2014/main" id="{537634E0-594F-C043-60E9-5314256A97B9}"/>
              </a:ext>
            </a:extLst>
          </p:cNvPr>
          <p:cNvPicPr>
            <a:picLocks noChangeAspect="1"/>
          </p:cNvPicPr>
          <p:nvPr/>
        </p:nvPicPr>
        <p:blipFill rotWithShape="1">
          <a:blip r:embed="rId3"/>
          <a:srcRect t="172" r="-1" b="-1"/>
          <a:stretch/>
        </p:blipFill>
        <p:spPr>
          <a:xfrm>
            <a:off x="3523488" y="10"/>
            <a:ext cx="8668512" cy="6857990"/>
          </a:xfrm>
          <a:prstGeom prst="rect">
            <a:avLst/>
          </a:prstGeom>
        </p:spPr>
      </p:pic>
      <p:sp>
        <p:nvSpPr>
          <p:cNvPr id="51" name="Rectangle 5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77981" y="1122363"/>
            <a:ext cx="4023360" cy="3204134"/>
          </a:xfrm>
        </p:spPr>
        <p:txBody>
          <a:bodyPr anchor="b">
            <a:normAutofit/>
          </a:bodyPr>
          <a:lstStyle/>
          <a:p>
            <a:pPr algn="l"/>
            <a:r>
              <a:rPr lang="en-US" sz="4400">
                <a:latin typeface="+mn-lt"/>
              </a:rPr>
              <a:t>Designing Marketing Programs to Build Brand Equity</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7980" y="4872922"/>
            <a:ext cx="4023359" cy="1208141"/>
          </a:xfrm>
        </p:spPr>
        <p:txBody>
          <a:bodyPr>
            <a:normAutofit/>
          </a:bodyPr>
          <a:lstStyle/>
          <a:p>
            <a:pPr algn="l"/>
            <a:r>
              <a:rPr lang="en-US" sz="2000" dirty="0">
                <a:latin typeface="Franklin Gothic Book" panose="020B0503020102020204" pitchFamily="34" charset="0"/>
              </a:rPr>
              <a:t>Chapter 5</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4F3679-D0B4-C328-20FE-2305C10774E4}"/>
              </a:ext>
            </a:extLst>
          </p:cNvPr>
          <p:cNvSpPr>
            <a:spLocks noGrp="1"/>
          </p:cNvSpPr>
          <p:nvPr>
            <p:ph type="title"/>
          </p:nvPr>
        </p:nvSpPr>
        <p:spPr>
          <a:xfrm>
            <a:off x="475488" y="1124712"/>
            <a:ext cx="4023360" cy="3200400"/>
          </a:xfrm>
        </p:spPr>
        <p:txBody>
          <a:bodyPr vert="horz" lIns="91440" tIns="45720" rIns="91440" bIns="45720" rtlCol="0" anchor="b">
            <a:normAutofit/>
          </a:bodyPr>
          <a:lstStyle/>
          <a:p>
            <a:pPr>
              <a:lnSpc>
                <a:spcPct val="90000"/>
              </a:lnSpc>
              <a:spcBef>
                <a:spcPct val="0"/>
              </a:spcBef>
            </a:pPr>
            <a:r>
              <a:rPr lang="en-US" sz="4800">
                <a:ea typeface="+mj-ea"/>
                <a:cs typeface="+mj-cs"/>
              </a:rPr>
              <a:t>Red Bull</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d Bull Gives You Wings...">
            <a:hlinkClick r:id="" action="ppaction://media"/>
            <a:extLst>
              <a:ext uri="{FF2B5EF4-FFF2-40B4-BE49-F238E27FC236}">
                <a16:creationId xmlns:a16="http://schemas.microsoft.com/office/drawing/2014/main" id="{66D57020-99FD-A697-55AC-CC3EFE1BF749}"/>
              </a:ext>
            </a:extLst>
          </p:cNvPr>
          <p:cNvPicPr>
            <a:picLocks noRot="1" noChangeAspect="1"/>
          </p:cNvPicPr>
          <p:nvPr>
            <a:videoFile r:link="rId1"/>
          </p:nvPr>
        </p:nvPicPr>
        <p:blipFill>
          <a:blip r:embed="rId4"/>
          <a:stretch>
            <a:fillRect/>
          </a:stretch>
        </p:blipFill>
        <p:spPr>
          <a:xfrm>
            <a:off x="5836131" y="568146"/>
            <a:ext cx="5410870" cy="3057142"/>
          </a:xfrm>
          <a:prstGeom prst="rect">
            <a:avLst/>
          </a:prstGeom>
        </p:spPr>
      </p:pic>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5CEE4FD-1E53-9D77-91BA-63C11BB292E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49354" y="4165530"/>
            <a:ext cx="2871216" cy="1665304"/>
          </a:xfrm>
          <a:prstGeom prst="rect">
            <a:avLst/>
          </a:prstGeom>
        </p:spPr>
      </p:pic>
      <p:pic>
        <p:nvPicPr>
          <p:cNvPr id="8" name="Online Media 7" title="Brand Storytelling Strategy [Red Bull Example &amp; Case Study]">
            <a:hlinkClick r:id="" action="ppaction://media"/>
            <a:extLst>
              <a:ext uri="{FF2B5EF4-FFF2-40B4-BE49-F238E27FC236}">
                <a16:creationId xmlns:a16="http://schemas.microsoft.com/office/drawing/2014/main" id="{115F7D46-6F3D-3F4D-8733-12F1B1B6F113}"/>
              </a:ext>
            </a:extLst>
          </p:cNvPr>
          <p:cNvPicPr>
            <a:picLocks noRot="1" noChangeAspect="1"/>
          </p:cNvPicPr>
          <p:nvPr>
            <a:videoFile r:link="rId2"/>
          </p:nvPr>
        </p:nvPicPr>
        <p:blipFill>
          <a:blip r:embed="rId7"/>
          <a:stretch>
            <a:fillRect/>
          </a:stretch>
        </p:blipFill>
        <p:spPr>
          <a:xfrm>
            <a:off x="8665013" y="4187063"/>
            <a:ext cx="2871216" cy="1622237"/>
          </a:xfrm>
          <a:prstGeom prst="rect">
            <a:avLst/>
          </a:prstGeom>
        </p:spPr>
      </p:pic>
      <p:sp>
        <p:nvSpPr>
          <p:cNvPr id="7" name="TextBox 6">
            <a:extLst>
              <a:ext uri="{FF2B5EF4-FFF2-40B4-BE49-F238E27FC236}">
                <a16:creationId xmlns:a16="http://schemas.microsoft.com/office/drawing/2014/main" id="{CA668CD2-FC6A-CF61-3051-696F55E125A0}"/>
              </a:ext>
            </a:extLst>
          </p:cNvPr>
          <p:cNvSpPr txBox="1"/>
          <p:nvPr/>
        </p:nvSpPr>
        <p:spPr>
          <a:xfrm>
            <a:off x="6113528" y="563077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Red_Bul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42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D23DD8-78B0-4981-924E-BF00CCAA3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FFE21DE-9F8D-4C6D-983A-68AFCC929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person reaching for a paper on a table full of paper and sticky notes">
            <a:extLst>
              <a:ext uri="{FF2B5EF4-FFF2-40B4-BE49-F238E27FC236}">
                <a16:creationId xmlns:a16="http://schemas.microsoft.com/office/drawing/2014/main" id="{59F6CE57-F604-54D3-14ED-75B2E52A2CE3}"/>
              </a:ext>
            </a:extLst>
          </p:cNvPr>
          <p:cNvPicPr>
            <a:picLocks noChangeAspect="1"/>
          </p:cNvPicPr>
          <p:nvPr/>
        </p:nvPicPr>
        <p:blipFill rotWithShape="1">
          <a:blip r:embed="rId2">
            <a:duotone>
              <a:schemeClr val="accent1">
                <a:shade val="45000"/>
                <a:satMod val="135000"/>
              </a:schemeClr>
              <a:prstClr val="white"/>
            </a:duotone>
            <a:alphaModFix amt="35000"/>
          </a:blip>
          <a:srcRect t="8913" b="6817"/>
          <a:stretch/>
        </p:blipFill>
        <p:spPr>
          <a:xfrm>
            <a:off x="20" y="10"/>
            <a:ext cx="12191981" cy="6857989"/>
          </a:xfrm>
          <a:prstGeom prst="rect">
            <a:avLst/>
          </a:prstGeom>
        </p:spPr>
      </p:pic>
      <p:sp>
        <p:nvSpPr>
          <p:cNvPr id="2" name="Title 1">
            <a:extLst>
              <a:ext uri="{FF2B5EF4-FFF2-40B4-BE49-F238E27FC236}">
                <a16:creationId xmlns:a16="http://schemas.microsoft.com/office/drawing/2014/main" id="{930163E5-BC5A-696D-77E3-8C9E01FC394D}"/>
              </a:ext>
            </a:extLst>
          </p:cNvPr>
          <p:cNvSpPr>
            <a:spLocks noGrp="1"/>
          </p:cNvSpPr>
          <p:nvPr>
            <p:ph type="title"/>
          </p:nvPr>
        </p:nvSpPr>
        <p:spPr>
          <a:xfrm>
            <a:off x="5846617" y="381935"/>
            <a:ext cx="5366040" cy="2344840"/>
          </a:xfrm>
        </p:spPr>
        <p:txBody>
          <a:bodyPr vert="horz" lIns="91440" tIns="45720" rIns="91440" bIns="45720" rtlCol="0" anchor="b">
            <a:normAutofit/>
          </a:bodyPr>
          <a:lstStyle/>
          <a:p>
            <a:pPr>
              <a:lnSpc>
                <a:spcPct val="90000"/>
              </a:lnSpc>
              <a:spcBef>
                <a:spcPct val="0"/>
              </a:spcBef>
            </a:pPr>
            <a:r>
              <a:rPr lang="en-US" sz="8000">
                <a:solidFill>
                  <a:srgbClr val="FFFFFF"/>
                </a:solidFill>
                <a:ea typeface="+mj-ea"/>
                <a:cs typeface="+mj-cs"/>
              </a:rPr>
              <a:t>Group Discussion</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2C6443-353D-3EDE-3DF6-6ED11C5AF9B4}"/>
              </a:ext>
            </a:extLst>
          </p:cNvPr>
          <p:cNvSpPr>
            <a:spLocks noGrp="1"/>
          </p:cNvSpPr>
          <p:nvPr>
            <p:ph sz="quarter" idx="13"/>
          </p:nvPr>
        </p:nvSpPr>
        <p:spPr>
          <a:xfrm>
            <a:off x="5846617" y="3175552"/>
            <a:ext cx="5366041" cy="2809114"/>
          </a:xfrm>
        </p:spPr>
        <p:txBody>
          <a:bodyPr vert="horz" lIns="91440" tIns="45720" rIns="91440" bIns="45720" rtlCol="0" anchor="t">
            <a:normAutofit/>
          </a:bodyPr>
          <a:lstStyle/>
          <a:p>
            <a:pPr indent="-228600"/>
            <a:r>
              <a:rPr lang="en-US" sz="2000">
                <a:solidFill>
                  <a:srgbClr val="FFFFFF"/>
                </a:solidFill>
              </a:rPr>
              <a:t>10 mins</a:t>
            </a:r>
          </a:p>
          <a:p>
            <a:pPr indent="-228600"/>
            <a:r>
              <a:rPr lang="en-US" sz="2000">
                <a:solidFill>
                  <a:srgbClr val="FFFFFF"/>
                </a:solidFill>
              </a:rPr>
              <a:t>Brand Elements</a:t>
            </a: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2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B832A6-BE17-C86A-1951-F0E0352E78A1}"/>
              </a:ext>
            </a:extLst>
          </p:cNvPr>
          <p:cNvSpPr>
            <a:spLocks noGrp="1"/>
          </p:cNvSpPr>
          <p:nvPr>
            <p:ph type="title"/>
          </p:nvPr>
        </p:nvSpPr>
        <p:spPr>
          <a:xfrm>
            <a:off x="638882" y="639193"/>
            <a:ext cx="3571810" cy="3573516"/>
          </a:xfrm>
        </p:spPr>
        <p:txBody>
          <a:bodyPr vert="horz" lIns="91440" tIns="45720" rIns="91440" bIns="45720" rtlCol="0" anchor="b">
            <a:normAutofit/>
          </a:bodyPr>
          <a:lstStyle/>
          <a:p>
            <a:pPr>
              <a:lnSpc>
                <a:spcPct val="90000"/>
              </a:lnSpc>
              <a:spcBef>
                <a:spcPct val="0"/>
              </a:spcBef>
            </a:pPr>
            <a:r>
              <a:rPr lang="en-US" sz="6600" kern="1200">
                <a:solidFill>
                  <a:schemeClr val="tx1"/>
                </a:solidFill>
                <a:latin typeface="+mj-lt"/>
                <a:ea typeface="+mj-ea"/>
                <a:cs typeface="+mj-cs"/>
              </a:rPr>
              <a:t>Chapter 5</a:t>
            </a:r>
          </a:p>
        </p:txBody>
      </p:sp>
      <p:sp>
        <p:nvSpPr>
          <p:cNvPr id="3" name="Text Placeholder 2">
            <a:extLst>
              <a:ext uri="{FF2B5EF4-FFF2-40B4-BE49-F238E27FC236}">
                <a16:creationId xmlns:a16="http://schemas.microsoft.com/office/drawing/2014/main" id="{B97CCC91-ED04-64FC-216D-210F036C1923}"/>
              </a:ext>
            </a:extLst>
          </p:cNvPr>
          <p:cNvSpPr>
            <a:spLocks noGrp="1"/>
          </p:cNvSpPr>
          <p:nvPr>
            <p:ph type="body" idx="2"/>
          </p:nvPr>
        </p:nvSpPr>
        <p:spPr>
          <a:xfrm>
            <a:off x="638882" y="4631161"/>
            <a:ext cx="3571810" cy="1559327"/>
          </a:xfrm>
        </p:spPr>
        <p:txBody>
          <a:bodyPr vert="horz" lIns="91440" tIns="45720" rIns="91440" bIns="45720" rtlCol="0">
            <a:normAutofit/>
          </a:bodyPr>
          <a:lstStyle/>
          <a:p>
            <a:pPr>
              <a:spcBef>
                <a:spcPts val="1000"/>
              </a:spcBef>
            </a:pPr>
            <a:r>
              <a:rPr lang="en-US" sz="2400" kern="1200">
                <a:solidFill>
                  <a:schemeClr val="tx1"/>
                </a:solidFill>
                <a:latin typeface="+mn-lt"/>
                <a:ea typeface="+mn-ea"/>
                <a:cs typeface="+mn-cs"/>
              </a:rPr>
              <a:t>Designing Marketing Programs to Build Brand Equity</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25873ADD-C626-5AC2-1F35-F00B2DD3385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4654296" y="709803"/>
            <a:ext cx="7214616" cy="5410962"/>
          </a:xfrm>
          <a:prstGeom prst="rect">
            <a:avLst/>
          </a:prstGeom>
        </p:spPr>
      </p:pic>
    </p:spTree>
    <p:extLst>
      <p:ext uri="{BB962C8B-B14F-4D97-AF65-F5344CB8AC3E}">
        <p14:creationId xmlns:p14="http://schemas.microsoft.com/office/powerpoint/2010/main" val="1539291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sz="2200" b="1"/>
              <a:t>5.1</a:t>
            </a:r>
            <a:r>
              <a:rPr lang="en-US" sz="2200"/>
              <a:t> Identify some of the new perspectives and developments in marketing</a:t>
            </a:r>
          </a:p>
          <a:p>
            <a:pPr marL="432" indent="-228600"/>
            <a:r>
              <a:rPr lang="en-US" sz="2200" b="1"/>
              <a:t>5.2</a:t>
            </a:r>
            <a:r>
              <a:rPr lang="en-US" sz="2200"/>
              <a:t> Describe how marketers enhance product experience</a:t>
            </a:r>
          </a:p>
          <a:p>
            <a:pPr marL="432" indent="-228600"/>
            <a:r>
              <a:rPr lang="en-US" sz="2200" b="1"/>
              <a:t>5.3</a:t>
            </a:r>
            <a:r>
              <a:rPr lang="en-US" sz="2200"/>
              <a:t> Explain the rationale for value pricing</a:t>
            </a:r>
          </a:p>
          <a:p>
            <a:pPr marL="432" indent="-228600"/>
            <a:r>
              <a:rPr lang="en-US" sz="2200" b="1"/>
              <a:t>5.4</a:t>
            </a:r>
            <a:r>
              <a:rPr lang="en-US" sz="2200"/>
              <a:t> List some of the direct and indirect channel options</a:t>
            </a:r>
          </a:p>
          <a:p>
            <a:pPr marL="432" indent="-228600"/>
            <a:r>
              <a:rPr lang="en-US" sz="2200" b="1"/>
              <a:t>5.5</a:t>
            </a:r>
            <a:r>
              <a:rPr lang="en-US" sz="2200"/>
              <a:t> Summarize the reasons for the growth in private labels</a:t>
            </a:r>
            <a:endParaRPr lang="en-US" altLang="en-US" sz="2200"/>
          </a:p>
        </p:txBody>
      </p:sp>
    </p:spTree>
    <p:extLst>
      <p:ext uri="{BB962C8B-B14F-4D97-AF65-F5344CB8AC3E}">
        <p14:creationId xmlns:p14="http://schemas.microsoft.com/office/powerpoint/2010/main" val="378569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altLang="en-US" sz="3400">
                <a:ea typeface="+mj-ea"/>
                <a:cs typeface="+mj-cs"/>
              </a:rPr>
              <a:t>New Perspectives on Marketing</a:t>
            </a:r>
            <a:endParaRPr lang="en-US" sz="3400">
              <a:ea typeface="+mj-ea"/>
              <a:cs typeface="+mj-cs"/>
            </a:endParaRPr>
          </a:p>
        </p:txBody>
      </p:sp>
      <p:sp>
        <p:nvSpPr>
          <p:cNvPr id="25" name="Rectangle 2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79" y="2688336"/>
            <a:ext cx="4498848" cy="3584448"/>
          </a:xfrm>
        </p:spPr>
        <p:txBody>
          <a:bodyPr vert="horz" lIns="91440" tIns="45720" rIns="91440" bIns="45720" rtlCol="0" anchor="t">
            <a:normAutofit/>
          </a:bodyPr>
          <a:lstStyle/>
          <a:p>
            <a:pPr indent="-228600"/>
            <a:r>
              <a:rPr lang="en-US" altLang="en-US" sz="1800"/>
              <a:t>As firms are dealing with enormous shifts in their external marketing environments:</a:t>
            </a:r>
          </a:p>
          <a:p>
            <a:pPr lvl="1" indent="-228600"/>
            <a:r>
              <a:rPr lang="en-US" altLang="en-US" sz="1800"/>
              <a:t>Marketing strategies and tactics have changed dramatically</a:t>
            </a:r>
          </a:p>
        </p:txBody>
      </p:sp>
      <p:pic>
        <p:nvPicPr>
          <p:cNvPr id="5" name="Picture 4" descr="Text&#10;&#10;Description automatically generated with medium confidence">
            <a:extLst>
              <a:ext uri="{FF2B5EF4-FFF2-40B4-BE49-F238E27FC236}">
                <a16:creationId xmlns:a16="http://schemas.microsoft.com/office/drawing/2014/main" id="{D0198FE8-7455-B0B4-B815-93C2E202124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741" r="22052"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9271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New Approaches Embraced by Marketers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000" dirty="0"/>
              <a:t>Rapid technological developments</a:t>
            </a:r>
          </a:p>
          <a:p>
            <a:pPr indent="-228600"/>
            <a:r>
              <a:rPr lang="en-US" sz="2000" dirty="0"/>
              <a:t>Greater customer empowerment</a:t>
            </a:r>
          </a:p>
          <a:p>
            <a:pPr indent="-228600"/>
            <a:r>
              <a:rPr lang="en-US" sz="2000" dirty="0"/>
              <a:t>Fragmentation of traditional media</a:t>
            </a:r>
          </a:p>
          <a:p>
            <a:pPr indent="-228600"/>
            <a:r>
              <a:rPr lang="en-US" sz="2000" dirty="0"/>
              <a:t>Growth of interactive and mobile marketing options</a:t>
            </a:r>
          </a:p>
          <a:p>
            <a:pPr indent="-228600"/>
            <a:r>
              <a:rPr lang="en-US" sz="2000" dirty="0"/>
              <a:t>Channel transformation and disintermediation</a:t>
            </a:r>
          </a:p>
          <a:p>
            <a:pPr indent="-228600"/>
            <a:r>
              <a:rPr lang="en-US" sz="2000" dirty="0"/>
              <a:t>Increased competition and industry convergence</a:t>
            </a:r>
          </a:p>
          <a:p>
            <a:pPr indent="-228600"/>
            <a:r>
              <a:rPr lang="en-US" sz="2000" dirty="0"/>
              <a:t>Globalization and growth of developing markets</a:t>
            </a:r>
          </a:p>
          <a:p>
            <a:pPr indent="-228600"/>
            <a:r>
              <a:rPr lang="en-US" sz="2000" dirty="0"/>
              <a:t>Heightened environmental, community, and social concerns</a:t>
            </a:r>
          </a:p>
          <a:p>
            <a:pPr indent="-228600"/>
            <a:r>
              <a:rPr lang="en-US" sz="2000" dirty="0"/>
              <a:t>Severe economic recession</a:t>
            </a:r>
          </a:p>
        </p:txBody>
      </p:sp>
    </p:spTree>
    <p:extLst>
      <p:ext uri="{BB962C8B-B14F-4D97-AF65-F5344CB8AC3E}">
        <p14:creationId xmlns:p14="http://schemas.microsoft.com/office/powerpoint/2010/main" val="10396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988</TotalTime>
  <Words>3443</Words>
  <Application>Microsoft Office PowerPoint</Application>
  <PresentationFormat>Widescreen</PresentationFormat>
  <Paragraphs>411</Paragraphs>
  <Slides>51</Slides>
  <Notes>29</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Calibri</vt:lpstr>
      <vt:lpstr>Calibri Light</vt:lpstr>
      <vt:lpstr>Franklin Gothic Book</vt:lpstr>
      <vt:lpstr>Lato Extended</vt:lpstr>
      <vt:lpstr>Noto Sans Symbols</vt:lpstr>
      <vt:lpstr>Times New Roman</vt:lpstr>
      <vt:lpstr>Office Theme</vt:lpstr>
      <vt:lpstr>PowerPoint Presentation</vt:lpstr>
      <vt:lpstr>iClicker Question</vt:lpstr>
      <vt:lpstr>iClicker Question</vt:lpstr>
      <vt:lpstr>iClicker Question</vt:lpstr>
      <vt:lpstr>Designing Marketing Programs to Build Brand Equity</vt:lpstr>
      <vt:lpstr>Chapter 5</vt:lpstr>
      <vt:lpstr>Learning Objectives</vt:lpstr>
      <vt:lpstr>New Perspectives on Marketing</vt:lpstr>
      <vt:lpstr>New Approaches Embraced by Marketers</vt:lpstr>
      <vt:lpstr>Figure 5-1: The New Capabilities of the New Economy (1 of 2)</vt:lpstr>
      <vt:lpstr>Figure 5-1: The New Capabilities of the New Economy (2 of 2)</vt:lpstr>
      <vt:lpstr>Personalizing Marketing</vt:lpstr>
      <vt:lpstr>Experiential Marketing</vt:lpstr>
      <vt:lpstr>Figure 5-2: Brand Experience Scale</vt:lpstr>
      <vt:lpstr>Sonic</vt:lpstr>
      <vt:lpstr>Advantages of experiences</vt:lpstr>
      <vt:lpstr>Relationship Marketing</vt:lpstr>
      <vt:lpstr>Figure 3-2: Subdimensions of Brand Building Blocks</vt:lpstr>
      <vt:lpstr>Little History</vt:lpstr>
      <vt:lpstr>Relationship Marketing Benefits</vt:lpstr>
      <vt:lpstr>Relationship Marketing</vt:lpstr>
      <vt:lpstr>Mass Customization</vt:lpstr>
      <vt:lpstr>Permission Marketing</vt:lpstr>
      <vt:lpstr>Reconciling the Different Marketing Approaches </vt:lpstr>
      <vt:lpstr>Product Strategy</vt:lpstr>
      <vt:lpstr>Perceived Quality</vt:lpstr>
      <vt:lpstr>Perceived Quality Dimensions</vt:lpstr>
      <vt:lpstr>Managing Customers Post-Purchase (1 of 2)</vt:lpstr>
      <vt:lpstr>Managing Customers Post-Purchase (2 of 2)</vt:lpstr>
      <vt:lpstr>Pricing Strategy</vt:lpstr>
      <vt:lpstr>Pricing Strategy</vt:lpstr>
      <vt:lpstr>Consumer Price Perceptions</vt:lpstr>
      <vt:lpstr>Razor-and-blades pricing </vt:lpstr>
      <vt:lpstr>Freemium Pricing</vt:lpstr>
      <vt:lpstr>Pay-as-you-wish Model</vt:lpstr>
      <vt:lpstr>Figure 5-3: Price Tiers in the Ice Cream Market</vt:lpstr>
      <vt:lpstr>Figure 5-4: Services Provided by Channel Members</vt:lpstr>
      <vt:lpstr>Value-based Pricing</vt:lpstr>
      <vt:lpstr>Setting Prices to Build Brand Equity</vt:lpstr>
      <vt:lpstr>Setting Prices to Build Brand Equity</vt:lpstr>
      <vt:lpstr>Distribution Strategy</vt:lpstr>
      <vt:lpstr>Channel Strategy (1 of 2)</vt:lpstr>
      <vt:lpstr>Channel Strategy (2 of 2)</vt:lpstr>
      <vt:lpstr>When use what</vt:lpstr>
      <vt:lpstr>Indirect Channels</vt:lpstr>
      <vt:lpstr>Direct Channels</vt:lpstr>
      <vt:lpstr>Figure 5-5: J C Penney Customer Channel Value Analysis</vt:lpstr>
      <vt:lpstr>Red Bull </vt:lpstr>
      <vt:lpstr>Red Bull</vt:lpstr>
      <vt:lpstr>Red Bull</vt:lpstr>
      <vt:lpstr>Group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iClicker Question</dc:title>
  <dc:creator>Nguyen, Mike (MU-Student)</dc:creator>
  <cp:lastModifiedBy>Nguyen, Mike (MU-Student)</cp:lastModifiedBy>
  <cp:revision>12</cp:revision>
  <dcterms:created xsi:type="dcterms:W3CDTF">2022-09-27T01:55:25Z</dcterms:created>
  <dcterms:modified xsi:type="dcterms:W3CDTF">2022-10-03T16:55:59Z</dcterms:modified>
</cp:coreProperties>
</file>